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3" r:id="rId10"/>
    <p:sldId id="269" r:id="rId11"/>
    <p:sldId id="266" r:id="rId12"/>
    <p:sldId id="267" r:id="rId13"/>
    <p:sldId id="268" r:id="rId14"/>
    <p:sldId id="270" r:id="rId15"/>
    <p:sldId id="272" r:id="rId16"/>
    <p:sldId id="273" r:id="rId17"/>
    <p:sldId id="274" r:id="rId18"/>
    <p:sldId id="275" r:id="rId19"/>
    <p:sldId id="277" r:id="rId20"/>
    <p:sldId id="278" r:id="rId21"/>
    <p:sldId id="279" r:id="rId22"/>
    <p:sldId id="280" r:id="rId23"/>
    <p:sldId id="281" r:id="rId24"/>
    <p:sldId id="276" r:id="rId25"/>
    <p:sldId id="282" r:id="rId26"/>
    <p:sldId id="285" r:id="rId27"/>
    <p:sldId id="286" r:id="rId28"/>
    <p:sldId id="287" r:id="rId29"/>
    <p:sldId id="283" r:id="rId30"/>
    <p:sldId id="28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78F51CB2-8DD0-495E-949E-E4824C6C4A63}" type="datetimeFigureOut">
              <a:rPr lang="en-CA"/>
              <a:pPr>
                <a:defRPr/>
              </a:pPr>
              <a:t>25/09/2013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CF64F7D-DF31-4267-BE7F-2289A434BEFC}"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C6EB502C-8FB4-4AA6-B2CE-1F1C4506A654}" type="datetimeFigureOut">
              <a:rPr lang="en-CA"/>
              <a:pPr>
                <a:defRPr/>
              </a:pPr>
              <a:t>25/09/2013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6E56B7C6-FEC3-430D-91BD-7CAFB28D65C5}"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1FCECACD-81C7-4880-9BAB-308DF0DEF9E6}" type="datetimeFigureOut">
              <a:rPr lang="en-CA"/>
              <a:pPr>
                <a:defRPr/>
              </a:pPr>
              <a:t>25/09/2013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73C8FBD-F05B-405A-88F0-95CE2FFC1216}"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474BE4B1-D04A-45A6-86E1-AA6892EE4601}" type="datetimeFigureOut">
              <a:rPr lang="en-CA"/>
              <a:pPr>
                <a:defRPr/>
              </a:pPr>
              <a:t>25/09/2013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6BB04A0-6A33-4C06-8699-EB83A72166EA}"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2C5163-6591-4961-8737-26DAB91CEA1E}" type="datetimeFigureOut">
              <a:rPr lang="en-CA"/>
              <a:pPr>
                <a:defRPr/>
              </a:pPr>
              <a:t>25/09/2013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60E8E5B-9201-4AD7-A780-B12662633B8A}"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C5774A77-97A1-462A-85F0-1B3030B49C69}" type="datetimeFigureOut">
              <a:rPr lang="en-CA"/>
              <a:pPr>
                <a:defRPr/>
              </a:pPr>
              <a:t>25/09/2013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93FDD77-1A8D-4602-9745-3C9F4356091E}"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EA5918BE-FAF0-408C-AE88-989DB6D525F7}" type="datetimeFigureOut">
              <a:rPr lang="en-CA"/>
              <a:pPr>
                <a:defRPr/>
              </a:pPr>
              <a:t>25/09/2013</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231C70C8-426F-4F63-8E60-4097336CED49}"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9832C636-D999-4091-B7D3-024C061D4567}" type="datetimeFigureOut">
              <a:rPr lang="en-CA"/>
              <a:pPr>
                <a:defRPr/>
              </a:pPr>
              <a:t>25/09/2013</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5126D31C-F088-4291-B496-FDB9E63E558E}"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6ED102-8BC5-4C16-891B-07B92E5F856E}" type="datetimeFigureOut">
              <a:rPr lang="en-CA"/>
              <a:pPr>
                <a:defRPr/>
              </a:pPr>
              <a:t>25/09/2013</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AA6F1CF6-5602-4BA2-9DE3-8E77FCF31363}"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4B7B1A-AC85-4608-B0B6-C41C248D7BA0}" type="datetimeFigureOut">
              <a:rPr lang="en-CA"/>
              <a:pPr>
                <a:defRPr/>
              </a:pPr>
              <a:t>25/09/2013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D3190C8-40F1-4B16-9C15-0A20EE35857F}"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BA8BFE-AFA2-4C06-8AA6-6A308CDB2201}" type="datetimeFigureOut">
              <a:rPr lang="en-CA"/>
              <a:pPr>
                <a:defRPr/>
              </a:pPr>
              <a:t>25/09/2013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A95B14B-7EF5-4E93-8878-C2627C49AE9E}"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BDEA96-78A9-4C1D-A943-07FFFCDA05F4}" type="datetimeFigureOut">
              <a:rPr lang="en-CA"/>
              <a:pPr>
                <a:defRPr/>
              </a:pPr>
              <a:t>25/09/2013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F2353D-7456-45DB-8BB8-D69E4761AB49}"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orontocas.ca/wp-content/uploads/2008/12/castchildpovertyreportdec2008.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hamiltonpoverty.ca/docs/poverty_facts/Poverty_Quick_Facts_shee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hildren.gov.on.ca/htdocs/English/topics/youthandthelaw/roots/index.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playlist?p=PL77C4843094658FB3" TargetMode="External"/><Relationship Id="rId2" Type="http://schemas.openxmlformats.org/officeDocument/2006/relationships/hyperlink" Target="http://www.edu.gov.on.ca/eng/policyfunding/equit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64.26.129.156/article.asp?id=488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olicyalternatives.ca/publications/reports/canadas-colour-coded-labour-mark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peopleforeducation.ca/wp-content/uploads/2011/07/Ontarios-Urban-Suburban-Schools-2009.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accessalliance.ca/RHC" TargetMode="External"/><Relationship Id="rId2" Type="http://schemas.openxmlformats.org/officeDocument/2006/relationships/hyperlink" Target="http://www.edu.gov.on.ca/eng/policyfunding/equity.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odaalliance.org/docs/AODA-brief-to-Pinto-Human-Rights-Review.do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nclusionaryhousing.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odaalliance.org/" TargetMode="External"/><Relationship Id="rId2" Type="http://schemas.openxmlformats.org/officeDocument/2006/relationships/hyperlink" Target="http://www.rainbowhealthnetwork.ca/" TargetMode="External"/><Relationship Id="rId1" Type="http://schemas.openxmlformats.org/officeDocument/2006/relationships/slideLayout" Target="../slideLayouts/slideLayout2.xml"/><Relationship Id="rId4" Type="http://schemas.openxmlformats.org/officeDocument/2006/relationships/hyperlink" Target="http://www.twca.ca/"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orontocentrallhin.on.ca/Page.aspx?id=2936" TargetMode="External"/><Relationship Id="rId2" Type="http://schemas.openxmlformats.org/officeDocument/2006/relationships/hyperlink" Target="http://www.tdsb.on.ca/_site/viewitem.asp?siteid=15&amp;menuid=5466&amp;pageid=4782" TargetMode="External"/><Relationship Id="rId1" Type="http://schemas.openxmlformats.org/officeDocument/2006/relationships/slideLayout" Target="../slideLayouts/slideLayout2.xml"/><Relationship Id="rId4" Type="http://schemas.openxmlformats.org/officeDocument/2006/relationships/hyperlink" Target="http://ohrc.yy.net/en/resources/news/NewsRelease.2006-05-17.804876520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tatcan.gc.ca/cgi-bin/imdb/p2SV.pl?Function=getSurvey&amp;SDDS=4508&amp;lang=en&amp;db=imdb&amp;adm=8&amp;dis=2" TargetMode="External"/><Relationship Id="rId2" Type="http://schemas.openxmlformats.org/officeDocument/2006/relationships/hyperlink" Target="http://www.statcan.gc.ca/bsolc/olc-cel/olc-cel?catno=89F0115X&amp;chropg=1&amp;lang=e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ho.int/social_determinants/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ublicaffairs.ubc.ca/media/releases/2009/mr-09-056.html" TargetMode="External"/><Relationship Id="rId7" Type="http://schemas.openxmlformats.org/officeDocument/2006/relationships/hyperlink" Target="http://www.wellesleyinstitute.com/news/colour-coded-health-care-the-impact-of-race-and-racism-on-canadians-health/" TargetMode="External"/><Relationship Id="rId2" Type="http://schemas.openxmlformats.org/officeDocument/2006/relationships/hyperlink" Target="http://www.unitedwaytoronto.com/whatWeDo/reports/povertyByPostalCode.php" TargetMode="External"/><Relationship Id="rId1" Type="http://schemas.openxmlformats.org/officeDocument/2006/relationships/slideLayout" Target="../slideLayouts/slideLayout2.xml"/><Relationship Id="rId6" Type="http://schemas.openxmlformats.org/officeDocument/2006/relationships/hyperlink" Target="http://accessalliance.ca/content/launch-working-rough-living-poor-report" TargetMode="External"/><Relationship Id="rId5" Type="http://schemas.openxmlformats.org/officeDocument/2006/relationships/hyperlink" Target="http://www.colourofpoverty.ca/" TargetMode="External"/><Relationship Id="rId4" Type="http://schemas.openxmlformats.org/officeDocument/2006/relationships/hyperlink" Target="http://www.policyalternatives.ca/publications/reports/canadas-colour-coded-labour-mark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1524000"/>
            <a:ext cx="7772400" cy="2076450"/>
          </a:xfrm>
        </p:spPr>
        <p:txBody>
          <a:bodyPr/>
          <a:lstStyle/>
          <a:p>
            <a:pPr eaLnBrk="1" hangingPunct="1"/>
            <a:r>
              <a:rPr lang="en-CA" b="1" smtClean="0">
                <a:solidFill>
                  <a:srgbClr val="C00000"/>
                </a:solidFill>
              </a:rPr>
              <a:t>Racial Equity, Human Dignity and Social Justice Advocacy</a:t>
            </a:r>
          </a:p>
        </p:txBody>
      </p:sp>
      <p:sp>
        <p:nvSpPr>
          <p:cNvPr id="13314" name="Subtitle 2"/>
          <p:cNvSpPr>
            <a:spLocks noGrp="1"/>
          </p:cNvSpPr>
          <p:nvPr>
            <p:ph type="subTitle" idx="1"/>
          </p:nvPr>
        </p:nvSpPr>
        <p:spPr>
          <a:xfrm>
            <a:off x="1371600" y="4038600"/>
            <a:ext cx="6400800" cy="1828800"/>
          </a:xfrm>
        </p:spPr>
        <p:txBody>
          <a:bodyPr/>
          <a:lstStyle/>
          <a:p>
            <a:pPr eaLnBrk="1" hangingPunct="1"/>
            <a:r>
              <a:rPr lang="en-CA" sz="3600" b="1" smtClean="0">
                <a:solidFill>
                  <a:schemeClr val="tx1"/>
                </a:solidFill>
              </a:rPr>
              <a:t>Colour of Poverty – Colour of Change</a:t>
            </a:r>
          </a:p>
          <a:p>
            <a:pPr eaLnBrk="1" hangingPunct="1"/>
            <a:r>
              <a:rPr lang="en-CA" b="1" smtClean="0">
                <a:solidFill>
                  <a:schemeClr val="tx1"/>
                </a:solidFill>
              </a:rPr>
              <a:t>January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74638"/>
            <a:ext cx="8229600" cy="1020762"/>
          </a:xfrm>
        </p:spPr>
        <p:txBody>
          <a:bodyPr/>
          <a:lstStyle/>
          <a:p>
            <a:pPr eaLnBrk="1" hangingPunct="1"/>
            <a:r>
              <a:rPr lang="en-US" sz="2800" b="1" i="1" smtClean="0">
                <a:solidFill>
                  <a:srgbClr val="C00000"/>
                </a:solidFill>
                <a:hlinkClick r:id="rId2"/>
              </a:rPr>
              <a:t>Greater Trouble in Greater Toronto – Child poverty in the GTA</a:t>
            </a:r>
            <a:r>
              <a:rPr lang="en-US" sz="2800" b="1" smtClean="0">
                <a:solidFill>
                  <a:srgbClr val="C00000"/>
                </a:solidFill>
              </a:rPr>
              <a:t> (Children’s Aid Society of Toronto - 2008)</a:t>
            </a:r>
            <a:endParaRPr lang="en-CA" sz="2800" b="1" smtClean="0">
              <a:solidFill>
                <a:srgbClr val="C00000"/>
              </a:solidFill>
            </a:endParaRPr>
          </a:p>
        </p:txBody>
      </p:sp>
      <p:sp>
        <p:nvSpPr>
          <p:cNvPr id="3" name="Content Placeholder 2"/>
          <p:cNvSpPr>
            <a:spLocks noGrp="1"/>
          </p:cNvSpPr>
          <p:nvPr>
            <p:ph idx="1"/>
          </p:nvPr>
        </p:nvSpPr>
        <p:spPr>
          <a:xfrm>
            <a:off x="457200" y="1371600"/>
            <a:ext cx="8229600" cy="5029200"/>
          </a:xfrm>
        </p:spPr>
        <p:txBody>
          <a:bodyPr rtlCol="0">
            <a:noAutofit/>
          </a:bodyPr>
          <a:lstStyle/>
          <a:p>
            <a:pPr marL="0" indent="0" eaLnBrk="1" fontAlgn="auto" hangingPunct="1">
              <a:spcAft>
                <a:spcPts val="0"/>
              </a:spcAft>
              <a:buFont typeface="Arial" pitchFamily="34" charset="0"/>
              <a:buNone/>
              <a:defRPr/>
            </a:pPr>
            <a:r>
              <a:rPr lang="en-US" sz="1800" dirty="0"/>
              <a:t>Poverty is </a:t>
            </a:r>
            <a:r>
              <a:rPr lang="en-US" sz="1800" dirty="0" err="1"/>
              <a:t>racialized</a:t>
            </a:r>
            <a:r>
              <a:rPr lang="en-US" sz="1800" dirty="0"/>
              <a:t>, that is, disproportionate to people of </a:t>
            </a:r>
            <a:r>
              <a:rPr lang="en-US" sz="1800" dirty="0" err="1"/>
              <a:t>colour</a:t>
            </a:r>
            <a:r>
              <a:rPr lang="en-US" sz="1800" dirty="0"/>
              <a:t> who are Canadian-born and newcomers. Among broad ethno-racial groups in the Toronto CMA, the 2000 </a:t>
            </a:r>
            <a:r>
              <a:rPr lang="en-US" sz="1800" dirty="0" smtClean="0"/>
              <a:t>Low Income Cut-Off-Before </a:t>
            </a:r>
            <a:r>
              <a:rPr lang="en-US" sz="1800" dirty="0"/>
              <a:t>Tax </a:t>
            </a:r>
            <a:r>
              <a:rPr lang="en-US" sz="1800" dirty="0" smtClean="0"/>
              <a:t>( LICO-BT ) </a:t>
            </a:r>
            <a:r>
              <a:rPr lang="en-US" sz="1800" dirty="0"/>
              <a:t>rates of child poverty were about – </a:t>
            </a:r>
            <a:endParaRPr lang="en-US" sz="1800" dirty="0" smtClean="0"/>
          </a:p>
          <a:p>
            <a:pPr marL="0" indent="0" eaLnBrk="1" fontAlgn="auto" hangingPunct="1">
              <a:spcAft>
                <a:spcPts val="0"/>
              </a:spcAft>
              <a:buFont typeface="Arial" pitchFamily="34" charset="0"/>
              <a:buNone/>
              <a:defRPr/>
            </a:pPr>
            <a:endParaRPr lang="en-US" sz="800" dirty="0" smtClean="0"/>
          </a:p>
          <a:p>
            <a:pPr lvl="1" eaLnBrk="1" fontAlgn="auto" hangingPunct="1">
              <a:spcAft>
                <a:spcPts val="0"/>
              </a:spcAft>
              <a:buFont typeface="Arial" pitchFamily="34" charset="0"/>
              <a:buChar char="–"/>
              <a:defRPr/>
            </a:pPr>
            <a:r>
              <a:rPr lang="en-US" sz="1800" dirty="0" smtClean="0">
                <a:solidFill>
                  <a:srgbClr val="C00000"/>
                </a:solidFill>
              </a:rPr>
              <a:t>one </a:t>
            </a:r>
            <a:r>
              <a:rPr lang="en-US" sz="1800" dirty="0">
                <a:solidFill>
                  <a:srgbClr val="C00000"/>
                </a:solidFill>
              </a:rPr>
              <a:t>child in ten in low income among global European </a:t>
            </a:r>
            <a:r>
              <a:rPr lang="en-US" sz="1800" dirty="0" smtClean="0">
                <a:solidFill>
                  <a:srgbClr val="C00000"/>
                </a:solidFill>
              </a:rPr>
              <a:t>groups</a:t>
            </a:r>
            <a:endParaRPr lang="en-US" sz="1800" dirty="0" smtClean="0"/>
          </a:p>
          <a:p>
            <a:pPr lvl="1" eaLnBrk="1" fontAlgn="auto" hangingPunct="1">
              <a:spcAft>
                <a:spcPts val="0"/>
              </a:spcAft>
              <a:buFont typeface="Arial" pitchFamily="34" charset="0"/>
              <a:buChar char="–"/>
              <a:defRPr/>
            </a:pPr>
            <a:r>
              <a:rPr lang="en-US" sz="1800" dirty="0" smtClean="0"/>
              <a:t>one </a:t>
            </a:r>
            <a:r>
              <a:rPr lang="en-US" sz="1800" dirty="0"/>
              <a:t>child in five for East Asian </a:t>
            </a:r>
            <a:r>
              <a:rPr lang="en-US" sz="1800" dirty="0" smtClean="0"/>
              <a:t>groups</a:t>
            </a:r>
          </a:p>
          <a:p>
            <a:pPr lvl="1" eaLnBrk="1" fontAlgn="auto" hangingPunct="1">
              <a:spcAft>
                <a:spcPts val="0"/>
              </a:spcAft>
              <a:buFont typeface="Arial" pitchFamily="34" charset="0"/>
              <a:buChar char="–"/>
              <a:defRPr/>
            </a:pPr>
            <a:r>
              <a:rPr lang="en-US" sz="1800" dirty="0" smtClean="0">
                <a:solidFill>
                  <a:srgbClr val="C00000"/>
                </a:solidFill>
              </a:rPr>
              <a:t>one </a:t>
            </a:r>
            <a:r>
              <a:rPr lang="en-US" sz="1800" dirty="0">
                <a:solidFill>
                  <a:srgbClr val="C00000"/>
                </a:solidFill>
              </a:rPr>
              <a:t>child in four for Aboriginal, South Asian, Caribbean, South &amp; Central American </a:t>
            </a:r>
            <a:r>
              <a:rPr lang="en-US" sz="1800" dirty="0" smtClean="0">
                <a:solidFill>
                  <a:srgbClr val="C00000"/>
                </a:solidFill>
              </a:rPr>
              <a:t>groups</a:t>
            </a:r>
          </a:p>
          <a:p>
            <a:pPr lvl="1" eaLnBrk="1" fontAlgn="auto" hangingPunct="1">
              <a:spcAft>
                <a:spcPts val="0"/>
              </a:spcAft>
              <a:buFont typeface="Arial" pitchFamily="34" charset="0"/>
              <a:buChar char="–"/>
              <a:defRPr/>
            </a:pPr>
            <a:r>
              <a:rPr lang="en-US" sz="1800" dirty="0" smtClean="0"/>
              <a:t>one </a:t>
            </a:r>
            <a:r>
              <a:rPr lang="en-US" sz="1800" dirty="0"/>
              <a:t>child in three for children of Arab and West Asian </a:t>
            </a:r>
            <a:r>
              <a:rPr lang="en-US" sz="1800" dirty="0" smtClean="0"/>
              <a:t>groups</a:t>
            </a:r>
          </a:p>
          <a:p>
            <a:pPr lvl="1" eaLnBrk="1" fontAlgn="auto" hangingPunct="1">
              <a:spcAft>
                <a:spcPts val="0"/>
              </a:spcAft>
              <a:buFont typeface="Arial" pitchFamily="34" charset="0"/>
              <a:buChar char="–"/>
              <a:defRPr/>
            </a:pPr>
            <a:r>
              <a:rPr lang="en-US" sz="1800" dirty="0" smtClean="0">
                <a:solidFill>
                  <a:srgbClr val="C00000"/>
                </a:solidFill>
              </a:rPr>
              <a:t>one </a:t>
            </a:r>
            <a:r>
              <a:rPr lang="en-US" sz="1800" dirty="0">
                <a:solidFill>
                  <a:srgbClr val="C00000"/>
                </a:solidFill>
              </a:rPr>
              <a:t>child in two for children of African </a:t>
            </a:r>
            <a:r>
              <a:rPr lang="en-US" sz="1800" dirty="0" smtClean="0">
                <a:solidFill>
                  <a:srgbClr val="C00000"/>
                </a:solidFill>
              </a:rPr>
              <a:t>groups</a:t>
            </a:r>
          </a:p>
          <a:p>
            <a:pPr marL="457200" lvl="1" indent="0" eaLnBrk="1" fontAlgn="auto" hangingPunct="1">
              <a:spcAft>
                <a:spcPts val="0"/>
              </a:spcAft>
              <a:buFont typeface="Arial" pitchFamily="34" charset="0"/>
              <a:buNone/>
              <a:defRPr/>
            </a:pPr>
            <a:endParaRPr lang="en-US" sz="800" dirty="0" smtClean="0"/>
          </a:p>
          <a:p>
            <a:pPr marL="457200" lvl="1" indent="0" eaLnBrk="1" fontAlgn="auto" hangingPunct="1">
              <a:spcAft>
                <a:spcPts val="0"/>
              </a:spcAft>
              <a:buFont typeface="Arial" pitchFamily="34" charset="0"/>
              <a:buNone/>
              <a:defRPr/>
            </a:pPr>
            <a:r>
              <a:rPr lang="en-US" sz="1800" dirty="0" smtClean="0"/>
              <a:t>And –</a:t>
            </a:r>
          </a:p>
          <a:p>
            <a:pPr marL="457200" lvl="1" indent="0" eaLnBrk="1" fontAlgn="auto" hangingPunct="1">
              <a:spcAft>
                <a:spcPts val="0"/>
              </a:spcAft>
              <a:buFont typeface="Arial" pitchFamily="34" charset="0"/>
              <a:buNone/>
              <a:defRPr/>
            </a:pPr>
            <a:endParaRPr lang="en-US" sz="800" dirty="0" smtClean="0"/>
          </a:p>
          <a:p>
            <a:pPr lvl="1" eaLnBrk="1" fontAlgn="auto" hangingPunct="1">
              <a:spcAft>
                <a:spcPts val="0"/>
              </a:spcAft>
              <a:buFont typeface="Arial" pitchFamily="34" charset="0"/>
              <a:buChar char="–"/>
              <a:defRPr/>
            </a:pPr>
            <a:r>
              <a:rPr lang="en-US" sz="1800" dirty="0"/>
              <a:t>r</a:t>
            </a:r>
            <a:r>
              <a:rPr lang="en-US" sz="1800" dirty="0" smtClean="0"/>
              <a:t>ates </a:t>
            </a:r>
            <a:r>
              <a:rPr lang="en-US" sz="1800" dirty="0"/>
              <a:t>of LICO-BT family poverty among two-parent families in 2000 range from between 5% for European groups to 29% for Arabic and West Asian </a:t>
            </a:r>
            <a:r>
              <a:rPr lang="en-US" sz="1800" dirty="0" smtClean="0"/>
              <a:t>groups</a:t>
            </a:r>
          </a:p>
          <a:p>
            <a:pPr lvl="1" eaLnBrk="1" fontAlgn="auto" hangingPunct="1">
              <a:spcAft>
                <a:spcPts val="0"/>
              </a:spcAft>
              <a:buFont typeface="Arial" pitchFamily="34" charset="0"/>
              <a:buChar char="–"/>
              <a:defRPr/>
            </a:pPr>
            <a:r>
              <a:rPr lang="en-US" sz="1800" dirty="0">
                <a:solidFill>
                  <a:srgbClr val="C00000"/>
                </a:solidFill>
              </a:rPr>
              <a:t>r</a:t>
            </a:r>
            <a:r>
              <a:rPr lang="en-US" sz="1800" dirty="0" smtClean="0">
                <a:solidFill>
                  <a:srgbClr val="C00000"/>
                </a:solidFill>
              </a:rPr>
              <a:t>ates </a:t>
            </a:r>
            <a:r>
              <a:rPr lang="en-US" sz="1800" dirty="0">
                <a:solidFill>
                  <a:srgbClr val="C00000"/>
                </a:solidFill>
              </a:rPr>
              <a:t>of family poverty among female lone-parent families range from between 26% for European groups and 65% for African </a:t>
            </a:r>
            <a:r>
              <a:rPr lang="en-US" sz="1800" dirty="0" smtClean="0">
                <a:solidFill>
                  <a:srgbClr val="C00000"/>
                </a:solidFill>
              </a:rPr>
              <a:t>groups</a:t>
            </a:r>
            <a:endParaRPr lang="en-CA"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74638"/>
            <a:ext cx="8229600" cy="792162"/>
          </a:xfrm>
        </p:spPr>
        <p:txBody>
          <a:bodyPr/>
          <a:lstStyle/>
          <a:p>
            <a:pPr eaLnBrk="1" hangingPunct="1"/>
            <a:r>
              <a:rPr lang="en-US" sz="2800" b="1" smtClean="0">
                <a:solidFill>
                  <a:srgbClr val="C00000"/>
                </a:solidFill>
              </a:rPr>
              <a:t>Racialization of poverty not a “Toronto phenomenon”</a:t>
            </a:r>
            <a:endParaRPr lang="en-CA" sz="2800" b="1" smtClean="0">
              <a:solidFill>
                <a:srgbClr val="C00000"/>
              </a:solidFill>
            </a:endParaRPr>
          </a:p>
        </p:txBody>
      </p:sp>
      <p:sp>
        <p:nvSpPr>
          <p:cNvPr id="23554" name="Content Placeholder 2"/>
          <p:cNvSpPr>
            <a:spLocks noGrp="1"/>
          </p:cNvSpPr>
          <p:nvPr>
            <p:ph idx="1"/>
          </p:nvPr>
        </p:nvSpPr>
        <p:spPr>
          <a:xfrm>
            <a:off x="457200" y="1066800"/>
            <a:ext cx="8229600" cy="5410200"/>
          </a:xfrm>
        </p:spPr>
        <p:txBody>
          <a:bodyPr/>
          <a:lstStyle/>
          <a:p>
            <a:pPr eaLnBrk="1" hangingPunct="1"/>
            <a:r>
              <a:rPr lang="en-US" sz="2000" smtClean="0"/>
              <a:t>using the 2006 Canadian Census data, the </a:t>
            </a:r>
            <a:r>
              <a:rPr lang="en-US" sz="2000" i="1" smtClean="0">
                <a:hlinkClick r:id="rId2"/>
              </a:rPr>
              <a:t>Hamilton Roundtable for Poverty Reduction</a:t>
            </a:r>
            <a:r>
              <a:rPr lang="en-US" sz="2000" smtClean="0"/>
              <a:t> reported that 18% of Hamilton’s residents live in poverty. Yet when looking at different sub-populations the rates are much higher - children under 14 (24%), seniors age 65 and older (24%), disability community members (30%), </a:t>
            </a:r>
            <a:r>
              <a:rPr lang="en-US" sz="2000" b="1" smtClean="0">
                <a:solidFill>
                  <a:srgbClr val="C00000"/>
                </a:solidFill>
              </a:rPr>
              <a:t>First Peoples (44%)</a:t>
            </a:r>
            <a:r>
              <a:rPr lang="en-US" sz="2000" smtClean="0"/>
              <a:t>, </a:t>
            </a:r>
            <a:r>
              <a:rPr lang="en-US" sz="2000" b="1" smtClean="0">
                <a:solidFill>
                  <a:srgbClr val="C00000"/>
                </a:solidFill>
              </a:rPr>
              <a:t>peoples of colour (37%)</a:t>
            </a:r>
            <a:r>
              <a:rPr lang="en-US" sz="2000" smtClean="0"/>
              <a:t>, as well as </a:t>
            </a:r>
            <a:r>
              <a:rPr lang="en-US" sz="2000" b="1" smtClean="0"/>
              <a:t>recent immigrants (52%) </a:t>
            </a:r>
            <a:r>
              <a:rPr lang="en-US" sz="2000" smtClean="0"/>
              <a:t>(Hamilton Roundtable for Poverty Reduction, 2008)</a:t>
            </a:r>
          </a:p>
          <a:p>
            <a:pPr eaLnBrk="1" hangingPunct="1"/>
            <a:r>
              <a:rPr lang="en-CA" sz="2000" smtClean="0"/>
              <a:t> </a:t>
            </a:r>
          </a:p>
          <a:p>
            <a:pPr eaLnBrk="1" hangingPunct="1"/>
            <a:endParaRPr lang="en-CA" sz="2000" smtClean="0"/>
          </a:p>
        </p:txBody>
      </p:sp>
      <p:pic>
        <p:nvPicPr>
          <p:cNvPr id="23555" name="Picture 2"/>
          <p:cNvPicPr>
            <a:picLocks noChangeAspect="1" noChangeArrowheads="1"/>
          </p:cNvPicPr>
          <p:nvPr/>
        </p:nvPicPr>
        <p:blipFill>
          <a:blip r:embed="rId3"/>
          <a:srcRect/>
          <a:stretch>
            <a:fillRect/>
          </a:stretch>
        </p:blipFill>
        <p:spPr bwMode="auto">
          <a:xfrm>
            <a:off x="838200" y="3429000"/>
            <a:ext cx="7620000" cy="2819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8229600" cy="944562"/>
          </a:xfrm>
        </p:spPr>
        <p:txBody>
          <a:bodyPr/>
          <a:lstStyle/>
          <a:p>
            <a:pPr eaLnBrk="1" hangingPunct="1"/>
            <a:r>
              <a:rPr lang="en-CA" sz="3200" b="1" smtClean="0">
                <a:solidFill>
                  <a:srgbClr val="C00000"/>
                </a:solidFill>
              </a:rPr>
              <a:t>Precariousness and Racialized Disadvantage </a:t>
            </a:r>
          </a:p>
        </p:txBody>
      </p:sp>
      <p:sp>
        <p:nvSpPr>
          <p:cNvPr id="3" name="Content Placeholder 2"/>
          <p:cNvSpPr>
            <a:spLocks noGrp="1"/>
          </p:cNvSpPr>
          <p:nvPr>
            <p:ph idx="1"/>
          </p:nvPr>
        </p:nvSpPr>
        <p:spPr>
          <a:xfrm>
            <a:off x="457200" y="1371600"/>
            <a:ext cx="8229600" cy="4754563"/>
          </a:xfrm>
        </p:spPr>
        <p:txBody>
          <a:bodyPr rtlCol="0">
            <a:normAutofit lnSpcReduction="10000"/>
          </a:bodyPr>
          <a:lstStyle/>
          <a:p>
            <a:pPr eaLnBrk="1" fontAlgn="auto" hangingPunct="1">
              <a:spcAft>
                <a:spcPts val="0"/>
              </a:spcAft>
              <a:buFont typeface="Arial" pitchFamily="34" charset="0"/>
              <a:buChar char="•"/>
              <a:defRPr/>
            </a:pPr>
            <a:r>
              <a:rPr lang="en-US" sz="2000" dirty="0" smtClean="0"/>
              <a:t>a </a:t>
            </a:r>
            <a:r>
              <a:rPr lang="en-US" sz="2000" dirty="0"/>
              <a:t>key contributing factor behind these province wide trends is the concentration of economic, social and political power in fewer and fewer hands that has emerged as governments have moved away from their regulatory role in the economy. The experience of </a:t>
            </a:r>
            <a:r>
              <a:rPr lang="en-US" sz="2000" dirty="0" smtClean="0"/>
              <a:t>disadvantage </a:t>
            </a:r>
            <a:r>
              <a:rPr lang="en-US" sz="2000" dirty="0"/>
              <a:t>includes powerlessness, marginalization, </a:t>
            </a:r>
            <a:r>
              <a:rPr lang="en-US" sz="2000" dirty="0" err="1" smtClean="0"/>
              <a:t>voicelessness</a:t>
            </a:r>
            <a:r>
              <a:rPr lang="en-US" sz="2000" dirty="0"/>
              <a:t>, vulnerability, insecurity and </a:t>
            </a:r>
            <a:r>
              <a:rPr lang="en-US" sz="2000" dirty="0" smtClean="0"/>
              <a:t>exclusion - thus </a:t>
            </a:r>
            <a:r>
              <a:rPr lang="en-US" sz="2000" dirty="0"/>
              <a:t>the various dimensions of the experience of </a:t>
            </a:r>
            <a:r>
              <a:rPr lang="en-US" sz="2000" dirty="0" smtClean="0"/>
              <a:t>disadvantage </a:t>
            </a:r>
            <a:r>
              <a:rPr lang="en-US" sz="2000" dirty="0"/>
              <a:t>interact in important ways to reproduce and reinforce social </a:t>
            </a:r>
            <a:r>
              <a:rPr lang="en-US" sz="2000" dirty="0" smtClean="0"/>
              <a:t>exclusion</a:t>
            </a:r>
          </a:p>
          <a:p>
            <a:pPr marL="0" indent="0" eaLnBrk="1" fontAlgn="auto" hangingPunct="1">
              <a:spcAft>
                <a:spcPts val="0"/>
              </a:spcAft>
              <a:buFont typeface="Arial" pitchFamily="34" charset="0"/>
              <a:buNone/>
              <a:defRPr/>
            </a:pPr>
            <a:endParaRPr lang="en-US" sz="2000" dirty="0" smtClean="0"/>
          </a:p>
          <a:p>
            <a:pPr eaLnBrk="1" fontAlgn="auto" hangingPunct="1">
              <a:spcAft>
                <a:spcPts val="0"/>
              </a:spcAft>
              <a:buFont typeface="Arial" pitchFamily="34" charset="0"/>
              <a:buChar char="•"/>
              <a:defRPr/>
            </a:pPr>
            <a:r>
              <a:rPr lang="en-US" sz="2000" b="1" dirty="0" smtClean="0">
                <a:solidFill>
                  <a:srgbClr val="C00000"/>
                </a:solidFill>
              </a:rPr>
              <a:t>Example</a:t>
            </a:r>
            <a:r>
              <a:rPr lang="en-US" sz="2000" dirty="0" smtClean="0">
                <a:solidFill>
                  <a:srgbClr val="C00000"/>
                </a:solidFill>
              </a:rPr>
              <a:t> </a:t>
            </a:r>
            <a:r>
              <a:rPr lang="en-US" sz="2000" dirty="0" smtClean="0"/>
              <a:t>- precarious </a:t>
            </a:r>
            <a:r>
              <a:rPr lang="en-US" sz="2000" dirty="0"/>
              <a:t>employment </a:t>
            </a:r>
            <a:r>
              <a:rPr lang="en-US" sz="2000" dirty="0" smtClean="0"/>
              <a:t>is the </a:t>
            </a:r>
            <a:r>
              <a:rPr lang="en-US" sz="2000" dirty="0"/>
              <a:t>fastest growing </a:t>
            </a:r>
            <a:r>
              <a:rPr lang="en-US" sz="2000" dirty="0" smtClean="0"/>
              <a:t>form </a:t>
            </a:r>
            <a:r>
              <a:rPr lang="en-US" sz="2000" dirty="0"/>
              <a:t>of work  - contract, temporary, part-time, piece </a:t>
            </a:r>
            <a:r>
              <a:rPr lang="en-US" sz="2000" dirty="0" smtClean="0"/>
              <a:t>work, </a:t>
            </a:r>
            <a:r>
              <a:rPr lang="en-US" sz="2000" dirty="0"/>
              <a:t>shift work or </a:t>
            </a:r>
            <a:r>
              <a:rPr lang="en-US" sz="2000" dirty="0" smtClean="0"/>
              <a:t>self-employment - precarious </a:t>
            </a:r>
            <a:r>
              <a:rPr lang="en-US" sz="2000" dirty="0"/>
              <a:t>forms of employment are defined </a:t>
            </a:r>
            <a:r>
              <a:rPr lang="en-US" sz="2000" dirty="0" smtClean="0"/>
              <a:t>by </a:t>
            </a:r>
            <a:r>
              <a:rPr lang="en-US" sz="2000" dirty="0"/>
              <a:t>low pay, no job security, poor and often unsafe working conditions, intensive </a:t>
            </a:r>
            <a:r>
              <a:rPr lang="en-US" sz="2000" dirty="0" err="1"/>
              <a:t>labour</a:t>
            </a:r>
            <a:r>
              <a:rPr lang="en-US" sz="2000" dirty="0"/>
              <a:t>, excessive hours and low or no </a:t>
            </a:r>
            <a:r>
              <a:rPr lang="en-US" sz="2000" dirty="0" smtClean="0"/>
              <a:t>benefits. </a:t>
            </a:r>
            <a:r>
              <a:rPr lang="en-US" sz="2000" dirty="0"/>
              <a:t>First Peoples, peoples of </a:t>
            </a:r>
            <a:r>
              <a:rPr lang="en-US" sz="2000" dirty="0" err="1"/>
              <a:t>colour</a:t>
            </a:r>
            <a:r>
              <a:rPr lang="en-US" sz="2000" dirty="0"/>
              <a:t>, women, persons with disabilities and recent newcomers are all disproportionately over-represented in </a:t>
            </a:r>
            <a:r>
              <a:rPr lang="en-US" sz="2000" dirty="0" smtClean="0"/>
              <a:t>such precarious </a:t>
            </a:r>
            <a:r>
              <a:rPr lang="en-US" sz="2000" dirty="0"/>
              <a:t>work</a:t>
            </a:r>
            <a:endParaRPr lang="en-C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2800" b="1" dirty="0">
                <a:solidFill>
                  <a:srgbClr val="C00000"/>
                </a:solidFill>
              </a:rPr>
              <a:t>Ontario government </a:t>
            </a:r>
            <a:r>
              <a:rPr lang="en-US" sz="2800" b="1" dirty="0" smtClean="0">
                <a:solidFill>
                  <a:srgbClr val="C00000"/>
                </a:solidFill>
              </a:rPr>
              <a:t>commissioned </a:t>
            </a:r>
            <a:r>
              <a:rPr lang="en-US" sz="2800" b="1" dirty="0">
                <a:solidFill>
                  <a:srgbClr val="C00000"/>
                </a:solidFill>
              </a:rPr>
              <a:t>“</a:t>
            </a:r>
            <a:r>
              <a:rPr lang="en-US" sz="2800" b="1" i="1" dirty="0">
                <a:solidFill>
                  <a:srgbClr val="C00000"/>
                </a:solidFill>
                <a:hlinkClick r:id="rId2"/>
              </a:rPr>
              <a:t>The Review of the Roots of Youth Violence</a:t>
            </a:r>
            <a:r>
              <a:rPr lang="en-US" sz="2800" b="1" dirty="0">
                <a:solidFill>
                  <a:srgbClr val="C00000"/>
                </a:solidFill>
              </a:rPr>
              <a:t>” </a:t>
            </a:r>
            <a:r>
              <a:rPr lang="en-US" sz="2800" b="1" dirty="0" smtClean="0">
                <a:solidFill>
                  <a:srgbClr val="C00000"/>
                </a:solidFill>
              </a:rPr>
              <a:t>( Curling </a:t>
            </a:r>
            <a:r>
              <a:rPr lang="en-US" sz="2800" b="1" dirty="0">
                <a:solidFill>
                  <a:srgbClr val="C00000"/>
                </a:solidFill>
              </a:rPr>
              <a:t>and </a:t>
            </a:r>
            <a:r>
              <a:rPr lang="en-US" sz="2800" b="1" dirty="0" err="1">
                <a:solidFill>
                  <a:srgbClr val="C00000"/>
                </a:solidFill>
              </a:rPr>
              <a:t>McMurtry</a:t>
            </a:r>
            <a:r>
              <a:rPr lang="en-US" sz="2800" b="1" dirty="0">
                <a:solidFill>
                  <a:srgbClr val="C00000"/>
                </a:solidFill>
              </a:rPr>
              <a:t>, </a:t>
            </a:r>
            <a:r>
              <a:rPr lang="en-US" sz="2800" b="1" dirty="0" smtClean="0">
                <a:solidFill>
                  <a:srgbClr val="C00000"/>
                </a:solidFill>
              </a:rPr>
              <a:t>2008 )</a:t>
            </a:r>
            <a:endParaRPr lang="en-CA" sz="2800" b="1" dirty="0">
              <a:solidFill>
                <a:srgbClr val="C00000"/>
              </a:solidFill>
            </a:endParaRPr>
          </a:p>
        </p:txBody>
      </p:sp>
      <p:sp>
        <p:nvSpPr>
          <p:cNvPr id="25602" name="Content Placeholder 2"/>
          <p:cNvSpPr>
            <a:spLocks noGrp="1"/>
          </p:cNvSpPr>
          <p:nvPr>
            <p:ph idx="1"/>
          </p:nvPr>
        </p:nvSpPr>
        <p:spPr>
          <a:xfrm>
            <a:off x="457200" y="1371600"/>
            <a:ext cx="8229600" cy="5029200"/>
          </a:xfrm>
        </p:spPr>
        <p:txBody>
          <a:bodyPr/>
          <a:lstStyle/>
          <a:p>
            <a:pPr eaLnBrk="1" hangingPunct="1"/>
            <a:r>
              <a:rPr lang="en-US" sz="2000" smtClean="0"/>
              <a:t>“were taken aback by the extent to which racism is alive and well and wreaking its deeply harmful effects on Ontarians and on the very fabric of this province”</a:t>
            </a:r>
          </a:p>
          <a:p>
            <a:pPr eaLnBrk="1" hangingPunct="1"/>
            <a:r>
              <a:rPr lang="en-US" sz="2000" smtClean="0"/>
              <a:t>“</a:t>
            </a:r>
            <a:r>
              <a:rPr lang="en-US" sz="2000" smtClean="0">
                <a:solidFill>
                  <a:srgbClr val="C00000"/>
                </a:solidFill>
              </a:rPr>
              <a:t>The very serious problems being encountered in neighbourhoods characterized by severe, concentrated and growing disadvantage are not being addressed because Ontario has not placed an adequate focus on these concentrations of disadvantage despite the very serious threat they pose to the province’s social fabric. </a:t>
            </a:r>
            <a:r>
              <a:rPr lang="en-US" sz="2000" b="1" smtClean="0">
                <a:solidFill>
                  <a:srgbClr val="C00000"/>
                </a:solidFill>
              </a:rPr>
              <a:t>Racism is becoming a more serious and entrenched problem than it was in the past because Ontario is not dealing with it</a:t>
            </a:r>
            <a:r>
              <a:rPr lang="en-US" sz="2000" smtClean="0"/>
              <a:t>”</a:t>
            </a:r>
          </a:p>
          <a:p>
            <a:pPr eaLnBrk="1" hangingPunct="1"/>
            <a:r>
              <a:rPr lang="en-US" sz="2000" smtClean="0"/>
              <a:t>“articulate more effectively its commitment to anti-racism and address this urgent issue as a major priority…”  and</a:t>
            </a:r>
          </a:p>
          <a:p>
            <a:pPr eaLnBrk="1" hangingPunct="1"/>
            <a:r>
              <a:rPr lang="en-US" sz="2000" smtClean="0"/>
              <a:t>“</a:t>
            </a:r>
            <a:r>
              <a:rPr lang="en-US" sz="2000" smtClean="0">
                <a:solidFill>
                  <a:srgbClr val="C00000"/>
                </a:solidFill>
              </a:rPr>
              <a:t>lay the foundation for the extensive action required to address this growing problem, the Province should proceed immediately to develop the methodology for </a:t>
            </a:r>
            <a:r>
              <a:rPr lang="en-US" sz="2000" b="1" smtClean="0">
                <a:solidFill>
                  <a:srgbClr val="C00000"/>
                </a:solidFill>
              </a:rPr>
              <a:t>the collection of race-based data in all key domains</a:t>
            </a:r>
            <a:r>
              <a:rPr lang="en-US" sz="2000" smtClean="0"/>
              <a:t>”</a:t>
            </a:r>
            <a:endParaRPr lang="en-CA"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rtlCol="0">
            <a:normAutofit fontScale="90000"/>
          </a:bodyPr>
          <a:lstStyle/>
          <a:p>
            <a:pPr eaLnBrk="1" fontAlgn="auto" hangingPunct="1">
              <a:spcAft>
                <a:spcPts val="0"/>
              </a:spcAft>
              <a:defRPr/>
            </a:pPr>
            <a:r>
              <a:rPr lang="en-US" sz="2800" b="1" dirty="0" smtClean="0">
                <a:solidFill>
                  <a:srgbClr val="C00000"/>
                </a:solidFill>
              </a:rPr>
              <a:t>To address growing </a:t>
            </a:r>
            <a:r>
              <a:rPr lang="en-US" sz="2800" b="1" dirty="0" err="1" smtClean="0">
                <a:solidFill>
                  <a:srgbClr val="C00000"/>
                </a:solidFill>
              </a:rPr>
              <a:t>colour</a:t>
            </a:r>
            <a:r>
              <a:rPr lang="en-US" sz="2800" b="1" dirty="0" smtClean="0">
                <a:solidFill>
                  <a:srgbClr val="C00000"/>
                </a:solidFill>
              </a:rPr>
              <a:t>-coded </a:t>
            </a:r>
            <a:r>
              <a:rPr lang="en-US" sz="2800" b="1" dirty="0">
                <a:solidFill>
                  <a:srgbClr val="C00000"/>
                </a:solidFill>
              </a:rPr>
              <a:t>wealth, </a:t>
            </a:r>
            <a:r>
              <a:rPr lang="en-US" sz="2800" b="1" dirty="0" smtClean="0">
                <a:solidFill>
                  <a:srgbClr val="C00000"/>
                </a:solidFill>
              </a:rPr>
              <a:t>income and </a:t>
            </a:r>
            <a:r>
              <a:rPr lang="en-US" sz="2800" b="1" dirty="0">
                <a:solidFill>
                  <a:srgbClr val="C00000"/>
                </a:solidFill>
              </a:rPr>
              <a:t>opportunity </a:t>
            </a:r>
            <a:r>
              <a:rPr lang="en-US" sz="2800" b="1" dirty="0" smtClean="0">
                <a:solidFill>
                  <a:srgbClr val="C00000"/>
                </a:solidFill>
              </a:rPr>
              <a:t>gaps we require </a:t>
            </a:r>
            <a:r>
              <a:rPr lang="en-US" sz="2800" b="1" dirty="0">
                <a:solidFill>
                  <a:srgbClr val="C00000"/>
                </a:solidFill>
              </a:rPr>
              <a:t>targeted </a:t>
            </a:r>
            <a:r>
              <a:rPr lang="en-US" sz="2800" b="1" dirty="0" smtClean="0">
                <a:solidFill>
                  <a:srgbClr val="C00000"/>
                </a:solidFill>
              </a:rPr>
              <a:t>strategies</a:t>
            </a:r>
            <a:endParaRPr lang="en-CA" sz="2800" b="1" dirty="0">
              <a:solidFill>
                <a:srgbClr val="C00000"/>
              </a:solidFill>
            </a:endParaRPr>
          </a:p>
        </p:txBody>
      </p:sp>
      <p:sp>
        <p:nvSpPr>
          <p:cNvPr id="3" name="Content Placeholder 2"/>
          <p:cNvSpPr>
            <a:spLocks noGrp="1"/>
          </p:cNvSpPr>
          <p:nvPr>
            <p:ph idx="1"/>
          </p:nvPr>
        </p:nvSpPr>
        <p:spPr>
          <a:xfrm>
            <a:off x="457200" y="1219200"/>
            <a:ext cx="8229600" cy="5334000"/>
          </a:xfrm>
        </p:spPr>
        <p:txBody>
          <a:bodyPr rtlCol="0">
            <a:normAutofit fontScale="92500" lnSpcReduction="10000"/>
          </a:bodyPr>
          <a:lstStyle/>
          <a:p>
            <a:pPr eaLnBrk="1" fontAlgn="auto" hangingPunct="1">
              <a:spcAft>
                <a:spcPts val="0"/>
              </a:spcAft>
              <a:buFont typeface="Arial" pitchFamily="34" charset="0"/>
              <a:buChar char="•"/>
              <a:defRPr/>
            </a:pPr>
            <a:r>
              <a:rPr lang="en-US" sz="2000" dirty="0" smtClean="0"/>
              <a:t>we need a comprehensive, multi-sector response to </a:t>
            </a:r>
            <a:r>
              <a:rPr lang="en-US" sz="2000" dirty="0" err="1" smtClean="0"/>
              <a:t>racialized</a:t>
            </a:r>
            <a:r>
              <a:rPr lang="en-US" sz="2000" dirty="0" smtClean="0"/>
              <a:t> inequity and disparity with adequate policies and programs from all orders of government ( federal, provincial-territorial, municipal and First Peoples ), aimed at mitigating the growing experience of disproportionate disadvantage among </a:t>
            </a:r>
            <a:r>
              <a:rPr lang="en-US" sz="2000" dirty="0" err="1" smtClean="0"/>
              <a:t>racialized</a:t>
            </a:r>
            <a:r>
              <a:rPr lang="en-US" sz="2000" dirty="0" smtClean="0"/>
              <a:t> groups ( as an example - </a:t>
            </a:r>
            <a:r>
              <a:rPr lang="en-US" sz="2000" i="1" dirty="0" smtClean="0">
                <a:hlinkClick r:id="rId2"/>
              </a:rPr>
              <a:t>Ontario’s Equity and Inclusive Education Strategy </a:t>
            </a:r>
            <a:r>
              <a:rPr lang="en-US" sz="2000" dirty="0" smtClean="0"/>
              <a:t>)</a:t>
            </a:r>
          </a:p>
          <a:p>
            <a:pPr eaLnBrk="1" fontAlgn="auto" hangingPunct="1">
              <a:spcAft>
                <a:spcPts val="0"/>
              </a:spcAft>
              <a:buFont typeface="Arial" pitchFamily="34" charset="0"/>
              <a:buChar char="•"/>
              <a:defRPr/>
            </a:pPr>
            <a:r>
              <a:rPr lang="en-US" sz="2000" dirty="0" smtClean="0">
                <a:solidFill>
                  <a:srgbClr val="C00000"/>
                </a:solidFill>
              </a:rPr>
              <a:t>we need incorporate critical race or </a:t>
            </a:r>
            <a:r>
              <a:rPr lang="en-US" sz="2000" dirty="0">
                <a:solidFill>
                  <a:srgbClr val="C00000"/>
                </a:solidFill>
              </a:rPr>
              <a:t>anti-racism analysis into our approach to understanding </a:t>
            </a:r>
            <a:r>
              <a:rPr lang="en-US" sz="2000" dirty="0" err="1">
                <a:solidFill>
                  <a:srgbClr val="C00000"/>
                </a:solidFill>
              </a:rPr>
              <a:t>racialized</a:t>
            </a:r>
            <a:r>
              <a:rPr lang="en-US" sz="2000" dirty="0">
                <a:solidFill>
                  <a:srgbClr val="C00000"/>
                </a:solidFill>
              </a:rPr>
              <a:t> disadvantage as a structural problem </a:t>
            </a:r>
            <a:r>
              <a:rPr lang="en-US" sz="2000" dirty="0" smtClean="0">
                <a:solidFill>
                  <a:srgbClr val="C00000"/>
                </a:solidFill>
              </a:rPr>
              <a:t>– it’s essential </a:t>
            </a:r>
            <a:r>
              <a:rPr lang="en-US" sz="2000" dirty="0">
                <a:solidFill>
                  <a:srgbClr val="C00000"/>
                </a:solidFill>
              </a:rPr>
              <a:t>as a starting point for </a:t>
            </a:r>
            <a:r>
              <a:rPr lang="en-US" sz="2000" dirty="0" smtClean="0">
                <a:solidFill>
                  <a:srgbClr val="C00000"/>
                </a:solidFill>
              </a:rPr>
              <a:t>building and moving forward effective racial equity </a:t>
            </a:r>
            <a:r>
              <a:rPr lang="en-US" sz="2000" dirty="0">
                <a:solidFill>
                  <a:srgbClr val="C00000"/>
                </a:solidFill>
              </a:rPr>
              <a:t>and racial justice strategies, </a:t>
            </a:r>
            <a:r>
              <a:rPr lang="en-US" sz="2000" dirty="0" smtClean="0">
                <a:solidFill>
                  <a:srgbClr val="C00000"/>
                </a:solidFill>
              </a:rPr>
              <a:t>policies, programs and practices</a:t>
            </a:r>
          </a:p>
          <a:p>
            <a:pPr eaLnBrk="1" fontAlgn="auto" hangingPunct="1">
              <a:spcAft>
                <a:spcPts val="0"/>
              </a:spcAft>
              <a:buFont typeface="Arial" pitchFamily="34" charset="0"/>
              <a:buChar char="•"/>
              <a:defRPr/>
            </a:pPr>
            <a:r>
              <a:rPr lang="en-US" sz="2000" dirty="0" smtClean="0"/>
              <a:t>an </a:t>
            </a:r>
            <a:r>
              <a:rPr lang="en-US" sz="2000" dirty="0"/>
              <a:t>anti-racism analysis in a policy context requires policy makers to examine the potential impact of their policies – both negative and positive – on </a:t>
            </a:r>
            <a:r>
              <a:rPr lang="en-US" sz="2000" dirty="0" err="1"/>
              <a:t>racialized</a:t>
            </a:r>
            <a:r>
              <a:rPr lang="en-US" sz="2000" dirty="0"/>
              <a:t> communities and other disadvantaged </a:t>
            </a:r>
            <a:r>
              <a:rPr lang="en-US" sz="2000" dirty="0" smtClean="0"/>
              <a:t>groups</a:t>
            </a:r>
            <a:r>
              <a:rPr lang="en-US" sz="2000" dirty="0"/>
              <a:t> </a:t>
            </a:r>
            <a:r>
              <a:rPr lang="en-US" sz="2000" dirty="0" smtClean="0"/>
              <a:t>- </a:t>
            </a:r>
            <a:r>
              <a:rPr lang="en-US" sz="2000" dirty="0"/>
              <a:t>and to </a:t>
            </a:r>
            <a:r>
              <a:rPr lang="en-US" sz="2000" dirty="0" smtClean="0"/>
              <a:t>eliminate </a:t>
            </a:r>
            <a:r>
              <a:rPr lang="en-US" sz="2000" dirty="0"/>
              <a:t>institutional, structural and systemic discrimination that results in barriers to the full integration and equal participation by members of </a:t>
            </a:r>
            <a:r>
              <a:rPr lang="en-US" sz="2000" dirty="0" smtClean="0"/>
              <a:t>these </a:t>
            </a:r>
            <a:r>
              <a:rPr lang="en-US" sz="2000" dirty="0" err="1" smtClean="0"/>
              <a:t>racialized</a:t>
            </a:r>
            <a:r>
              <a:rPr lang="en-US" sz="2000" dirty="0" smtClean="0"/>
              <a:t> and otherwise disadvantaged communities</a:t>
            </a:r>
          </a:p>
          <a:p>
            <a:pPr eaLnBrk="1" fontAlgn="auto" hangingPunct="1">
              <a:spcAft>
                <a:spcPts val="0"/>
              </a:spcAft>
              <a:buFont typeface="Arial" pitchFamily="34" charset="0"/>
              <a:buChar char="•"/>
              <a:defRPr/>
            </a:pPr>
            <a:r>
              <a:rPr lang="en-US" sz="2000" dirty="0" smtClean="0"/>
              <a:t>“</a:t>
            </a:r>
            <a:r>
              <a:rPr lang="en-US" sz="2000" b="1" dirty="0">
                <a:solidFill>
                  <a:srgbClr val="C00000"/>
                </a:solidFill>
              </a:rPr>
              <a:t>targeted universalism</a:t>
            </a:r>
            <a:r>
              <a:rPr lang="en-US" sz="2000" dirty="0"/>
              <a:t>” </a:t>
            </a:r>
            <a:r>
              <a:rPr lang="en-US" sz="2000" dirty="0">
                <a:solidFill>
                  <a:srgbClr val="C00000"/>
                </a:solidFill>
              </a:rPr>
              <a:t>-</a:t>
            </a:r>
            <a:r>
              <a:rPr lang="en-US" sz="2000" dirty="0" smtClean="0">
                <a:solidFill>
                  <a:srgbClr val="C00000"/>
                </a:solidFill>
              </a:rPr>
              <a:t> </a:t>
            </a:r>
            <a:r>
              <a:rPr lang="en-US" sz="2000" dirty="0">
                <a:solidFill>
                  <a:srgbClr val="C00000"/>
                </a:solidFill>
              </a:rPr>
              <a:t>building into programs that are universally accessible, measures </a:t>
            </a:r>
            <a:r>
              <a:rPr lang="en-US" sz="2000" dirty="0" smtClean="0">
                <a:solidFill>
                  <a:srgbClr val="C00000"/>
                </a:solidFill>
              </a:rPr>
              <a:t>that are </a:t>
            </a:r>
            <a:r>
              <a:rPr lang="en-US" sz="2000" dirty="0">
                <a:solidFill>
                  <a:srgbClr val="C00000"/>
                </a:solidFill>
              </a:rPr>
              <a:t>specifically </a:t>
            </a:r>
            <a:r>
              <a:rPr lang="en-US" sz="2000" dirty="0" smtClean="0">
                <a:solidFill>
                  <a:srgbClr val="C00000"/>
                </a:solidFill>
              </a:rPr>
              <a:t>targeted to </a:t>
            </a:r>
            <a:r>
              <a:rPr lang="en-US" sz="2000" dirty="0">
                <a:solidFill>
                  <a:srgbClr val="C00000"/>
                </a:solidFill>
              </a:rPr>
              <a:t>the most vulnerable </a:t>
            </a:r>
            <a:r>
              <a:rPr lang="en-US" sz="2000" dirty="0" smtClean="0">
                <a:solidFill>
                  <a:srgbClr val="C00000"/>
                </a:solidFill>
              </a:rPr>
              <a:t>groups - </a:t>
            </a:r>
            <a:r>
              <a:rPr lang="en-US" sz="2000" dirty="0">
                <a:solidFill>
                  <a:srgbClr val="C00000"/>
                </a:solidFill>
              </a:rPr>
              <a:t>see john </a:t>
            </a:r>
            <a:r>
              <a:rPr lang="en-US" sz="2000" dirty="0" err="1">
                <a:solidFill>
                  <a:srgbClr val="C00000"/>
                </a:solidFill>
              </a:rPr>
              <a:t>powell</a:t>
            </a:r>
            <a:r>
              <a:rPr lang="en-US" sz="2000" dirty="0">
                <a:solidFill>
                  <a:srgbClr val="C00000"/>
                </a:solidFill>
              </a:rPr>
              <a:t> of the </a:t>
            </a:r>
            <a:r>
              <a:rPr lang="en-US" sz="2000" dirty="0" err="1">
                <a:solidFill>
                  <a:srgbClr val="C00000"/>
                </a:solidFill>
              </a:rPr>
              <a:t>Kirwan</a:t>
            </a:r>
            <a:r>
              <a:rPr lang="en-US" sz="2000" dirty="0">
                <a:solidFill>
                  <a:srgbClr val="C00000"/>
                </a:solidFill>
              </a:rPr>
              <a:t> Institute – </a:t>
            </a:r>
            <a:r>
              <a:rPr lang="en-US" sz="2000" i="1" dirty="0" smtClean="0">
                <a:hlinkClick r:id="rId3"/>
              </a:rPr>
              <a:t>discussion of implicit bias, structural racialization and “targeted universalism”</a:t>
            </a:r>
            <a:endParaRPr lang="en-US" sz="2000" i="1" dirty="0" smtClean="0"/>
          </a:p>
          <a:p>
            <a:pPr eaLnBrk="1" fontAlgn="auto" hangingPunct="1">
              <a:spcAft>
                <a:spcPts val="0"/>
              </a:spcAft>
              <a:buFont typeface="Arial" pitchFamily="34" charset="0"/>
              <a:buChar char="•"/>
              <a:defRPr/>
            </a:pPr>
            <a:endParaRPr lang="en-CA"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28600"/>
            <a:ext cx="8229600" cy="685800"/>
          </a:xfrm>
        </p:spPr>
        <p:txBody>
          <a:bodyPr/>
          <a:lstStyle/>
          <a:p>
            <a:pPr eaLnBrk="1" hangingPunct="1"/>
            <a:r>
              <a:rPr lang="en-US" sz="2400" b="1" smtClean="0"/>
              <a:t>Colour of Poverty – Colour of Change</a:t>
            </a:r>
            <a:r>
              <a:rPr lang="en-US" sz="2400" b="1" smtClean="0">
                <a:solidFill>
                  <a:srgbClr val="C00000"/>
                </a:solidFill>
              </a:rPr>
              <a:t/>
            </a:r>
            <a:br>
              <a:rPr lang="en-US" sz="2400" b="1" smtClean="0">
                <a:solidFill>
                  <a:srgbClr val="C00000"/>
                </a:solidFill>
              </a:rPr>
            </a:br>
            <a:r>
              <a:rPr lang="en-US" sz="2400" b="1" smtClean="0">
                <a:solidFill>
                  <a:srgbClr val="C00000"/>
                </a:solidFill>
              </a:rPr>
              <a:t>Principles for Racial Equity, Human Dignity, Social Justice</a:t>
            </a:r>
            <a:endParaRPr lang="en-CA" sz="2400" b="1" smtClean="0"/>
          </a:p>
        </p:txBody>
      </p:sp>
      <p:sp>
        <p:nvSpPr>
          <p:cNvPr id="27650" name="Content Placeholder 2"/>
          <p:cNvSpPr>
            <a:spLocks noGrp="1"/>
          </p:cNvSpPr>
          <p:nvPr>
            <p:ph idx="1"/>
          </p:nvPr>
        </p:nvSpPr>
        <p:spPr>
          <a:xfrm>
            <a:off x="457200" y="1066800"/>
            <a:ext cx="8229600" cy="5562600"/>
          </a:xfrm>
        </p:spPr>
        <p:txBody>
          <a:bodyPr/>
          <a:lstStyle/>
          <a:p>
            <a:pPr marL="0" indent="0" eaLnBrk="1" hangingPunct="1">
              <a:buFont typeface="Arial" charset="0"/>
              <a:buNone/>
            </a:pPr>
            <a:r>
              <a:rPr lang="en-US" sz="1900" smtClean="0"/>
              <a:t>1) Reduce racial disparities-inequities by focusing on racial equity-human dignity-social justice outcomes</a:t>
            </a:r>
            <a:endParaRPr lang="en-CA" sz="1900" smtClean="0"/>
          </a:p>
          <a:p>
            <a:pPr marL="0" indent="0" eaLnBrk="1" hangingPunct="1">
              <a:buFont typeface="Arial" charset="0"/>
              <a:buNone/>
            </a:pPr>
            <a:endParaRPr lang="en-CA" sz="800" smtClean="0"/>
          </a:p>
          <a:p>
            <a:pPr marL="0" indent="0" eaLnBrk="1" hangingPunct="1">
              <a:buFont typeface="Arial" charset="0"/>
              <a:buNone/>
            </a:pPr>
            <a:r>
              <a:rPr lang="en-US" sz="1900" smtClean="0">
                <a:solidFill>
                  <a:srgbClr val="C00000"/>
                </a:solidFill>
              </a:rPr>
              <a:t>2) Work to expand fair access to institutions and opportunities ( ie. educational, regulatory, vocational, training, etc ) and public benefits ( ie. social housing, health and healthcare, seniors benefits, welfare, etc ) for members of racialized communities</a:t>
            </a:r>
            <a:endParaRPr lang="en-CA" sz="1900" smtClean="0">
              <a:solidFill>
                <a:srgbClr val="C00000"/>
              </a:solidFill>
            </a:endParaRPr>
          </a:p>
          <a:p>
            <a:pPr marL="0" indent="0" eaLnBrk="1" hangingPunct="1">
              <a:buFont typeface="Arial" charset="0"/>
              <a:buNone/>
            </a:pPr>
            <a:endParaRPr lang="en-CA" sz="800" smtClean="0"/>
          </a:p>
          <a:p>
            <a:pPr marL="0" indent="0" eaLnBrk="1" hangingPunct="1">
              <a:buFont typeface="Arial" charset="0"/>
              <a:buNone/>
            </a:pPr>
            <a:r>
              <a:rPr lang="en-US" sz="1900" smtClean="0"/>
              <a:t>3) Advance enfranchisement for members of racialized communities (ie. municipal franchise for all residents )</a:t>
            </a:r>
            <a:endParaRPr lang="en-CA" sz="1900" smtClean="0"/>
          </a:p>
          <a:p>
            <a:pPr marL="0" indent="0" eaLnBrk="1" hangingPunct="1">
              <a:buFont typeface="Arial" charset="0"/>
              <a:buNone/>
            </a:pPr>
            <a:endParaRPr lang="en-CA" sz="800" smtClean="0"/>
          </a:p>
          <a:p>
            <a:pPr marL="0" indent="0" eaLnBrk="1" hangingPunct="1">
              <a:buFont typeface="Arial" charset="0"/>
              <a:buNone/>
            </a:pPr>
            <a:r>
              <a:rPr lang="en-US" sz="1900" smtClean="0">
                <a:solidFill>
                  <a:srgbClr val="C00000"/>
                </a:solidFill>
              </a:rPr>
              <a:t>4) Promote economic equity and justice ( ie. work to uphold and expand employment equity, work to extend the coverage and strengthen the enforcement of employment standards and workplace safety regimes, work to ensure the equitable and timely access to opportunities to practice ones profession or trade, etc )</a:t>
            </a:r>
            <a:endParaRPr lang="en-CA" sz="1900" smtClean="0">
              <a:solidFill>
                <a:srgbClr val="C00000"/>
              </a:solidFill>
            </a:endParaRPr>
          </a:p>
          <a:p>
            <a:pPr marL="0" indent="0" eaLnBrk="1" hangingPunct="1">
              <a:buFont typeface="Arial" charset="0"/>
              <a:buNone/>
            </a:pPr>
            <a:endParaRPr lang="en-CA" sz="800" smtClean="0"/>
          </a:p>
          <a:p>
            <a:pPr marL="0" indent="0" eaLnBrk="1" hangingPunct="1">
              <a:buFont typeface="Arial" charset="0"/>
              <a:buNone/>
            </a:pPr>
            <a:r>
              <a:rPr lang="en-US" sz="1900" smtClean="0"/>
              <a:t>5) Seek investments in opportunity and advancement ( ie. expanded equitable access to public services, strengthened work-force opportunities, community development, etc ) for members of racialized communities</a:t>
            </a:r>
            <a:endParaRPr lang="en-CA" sz="19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rtlCol="0">
            <a:normAutofit fontScale="90000"/>
          </a:bodyPr>
          <a:lstStyle/>
          <a:p>
            <a:pPr eaLnBrk="1" fontAlgn="auto" hangingPunct="1">
              <a:spcAft>
                <a:spcPts val="0"/>
              </a:spcAft>
              <a:defRPr/>
            </a:pPr>
            <a:r>
              <a:rPr lang="en-US" sz="2700" b="1" dirty="0" err="1" smtClean="0"/>
              <a:t>Colour</a:t>
            </a:r>
            <a:r>
              <a:rPr lang="en-US" sz="2700" b="1" dirty="0" smtClean="0"/>
              <a:t> of Poverty – </a:t>
            </a:r>
            <a:r>
              <a:rPr lang="en-US" sz="2700" b="1" dirty="0" err="1" smtClean="0"/>
              <a:t>Colour</a:t>
            </a:r>
            <a:r>
              <a:rPr lang="en-US" sz="2700" b="1" dirty="0" smtClean="0"/>
              <a:t> of Change</a:t>
            </a:r>
            <a:r>
              <a:rPr lang="en-US" sz="2700" b="1" dirty="0" smtClean="0">
                <a:solidFill>
                  <a:srgbClr val="C00000"/>
                </a:solidFill>
              </a:rPr>
              <a:t/>
            </a:r>
            <a:br>
              <a:rPr lang="en-US" sz="2700" b="1" dirty="0" smtClean="0">
                <a:solidFill>
                  <a:srgbClr val="C00000"/>
                </a:solidFill>
              </a:rPr>
            </a:br>
            <a:r>
              <a:rPr lang="en-US" sz="2700" b="1" dirty="0" smtClean="0">
                <a:solidFill>
                  <a:srgbClr val="C00000"/>
                </a:solidFill>
              </a:rPr>
              <a:t>Principles for Racial Equity, Human Dignity, Social Justice</a:t>
            </a:r>
            <a:endParaRPr lang="en-CA" sz="2700" dirty="0"/>
          </a:p>
        </p:txBody>
      </p:sp>
      <p:sp>
        <p:nvSpPr>
          <p:cNvPr id="28674" name="Content Placeholder 2"/>
          <p:cNvSpPr>
            <a:spLocks noGrp="1"/>
          </p:cNvSpPr>
          <p:nvPr>
            <p:ph idx="1"/>
          </p:nvPr>
        </p:nvSpPr>
        <p:spPr>
          <a:xfrm>
            <a:off x="457200" y="1143000"/>
            <a:ext cx="8229600" cy="5486400"/>
          </a:xfrm>
        </p:spPr>
        <p:txBody>
          <a:bodyPr/>
          <a:lstStyle/>
          <a:p>
            <a:pPr marL="0" indent="0" eaLnBrk="1" hangingPunct="1">
              <a:buFont typeface="Arial" charset="0"/>
              <a:buNone/>
            </a:pPr>
            <a:r>
              <a:rPr lang="en-US" sz="2000" smtClean="0"/>
              <a:t>6) Protect against discrimination, racial violence and racial profiling - work to ensure the enforcement of policies to end discrimination based on race, ethnicity, faith, nationality, immigration status and other related grounds</a:t>
            </a:r>
            <a:endParaRPr lang="en-CA" sz="2000" smtClean="0"/>
          </a:p>
          <a:p>
            <a:pPr marL="0" indent="0" eaLnBrk="1" hangingPunct="1">
              <a:buFont typeface="Arial" charset="0"/>
              <a:buNone/>
            </a:pPr>
            <a:endParaRPr lang="en-CA" sz="800" smtClean="0"/>
          </a:p>
          <a:p>
            <a:pPr marL="0" indent="0" eaLnBrk="1" hangingPunct="1">
              <a:buFont typeface="Arial" charset="0"/>
              <a:buNone/>
            </a:pPr>
            <a:r>
              <a:rPr lang="en-US" sz="2000" smtClean="0">
                <a:solidFill>
                  <a:srgbClr val="C00000"/>
                </a:solidFill>
              </a:rPr>
              <a:t>7) Recognize and work to help deliver inherent Aboriginal and Treaty rights as well as First Peoples sovereignty, self-determination and self-government</a:t>
            </a:r>
          </a:p>
          <a:p>
            <a:pPr marL="0" indent="0" eaLnBrk="1" hangingPunct="1">
              <a:buFont typeface="Arial" charset="0"/>
              <a:buNone/>
            </a:pPr>
            <a:endParaRPr lang="en-CA" sz="800" smtClean="0"/>
          </a:p>
          <a:p>
            <a:pPr marL="0" indent="0" eaLnBrk="1" hangingPunct="1">
              <a:buFont typeface="Arial" charset="0"/>
              <a:buNone/>
            </a:pPr>
            <a:r>
              <a:rPr lang="en-US" sz="2000" smtClean="0"/>
              <a:t>8) Recognize and meaningfully engage the contributions of all ethno-racial and cultural communities - design initiatives that build upon diverse values,  languages and cultural histories and that end racial and cultural inequities</a:t>
            </a:r>
            <a:endParaRPr lang="en-CA" sz="2000" smtClean="0"/>
          </a:p>
          <a:p>
            <a:pPr marL="0" indent="0" eaLnBrk="1" hangingPunct="1">
              <a:buFont typeface="Arial" charset="0"/>
              <a:buNone/>
            </a:pPr>
            <a:endParaRPr lang="en-CA" sz="800" smtClean="0"/>
          </a:p>
          <a:p>
            <a:pPr marL="0" indent="0" eaLnBrk="1" hangingPunct="1">
              <a:buFont typeface="Arial" charset="0"/>
              <a:buNone/>
            </a:pPr>
            <a:r>
              <a:rPr lang="en-US" sz="2000" smtClean="0">
                <a:solidFill>
                  <a:srgbClr val="C00000"/>
                </a:solidFill>
              </a:rPr>
              <a:t>9) Work to ensure that racial equity-human dignity-social justice efforts are adequately funded and effectively resourced</a:t>
            </a:r>
            <a:endParaRPr lang="en-CA" sz="2000" smtClean="0">
              <a:solidFill>
                <a:srgbClr val="C00000"/>
              </a:solidFill>
            </a:endParaRPr>
          </a:p>
          <a:p>
            <a:pPr marL="0" indent="0" eaLnBrk="1" hangingPunct="1">
              <a:buFont typeface="Arial" charset="0"/>
              <a:buNone/>
            </a:pPr>
            <a:endParaRPr lang="en-CA" sz="800" smtClean="0"/>
          </a:p>
          <a:p>
            <a:pPr marL="0" indent="0" eaLnBrk="1" hangingPunct="1">
              <a:buFont typeface="Arial" charset="0"/>
              <a:buNone/>
            </a:pPr>
            <a:r>
              <a:rPr lang="en-US" sz="2000" smtClean="0"/>
              <a:t>10) Work to ensure that stated racial equity-human dignity-social justice goals and objectives are measurable and enforceable with mechanisms in place to monitor such outcomes ( ie. disaggregated data collection and analysis, the strengthening of community-based legal clinics, enhanced human rights protection, charter case and other legal challenge funding, etc )</a:t>
            </a:r>
            <a:endParaRPr lang="en-CA"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533400"/>
          </a:xfrm>
        </p:spPr>
        <p:txBody>
          <a:bodyPr rtlCol="0">
            <a:normAutofit fontScale="90000"/>
          </a:bodyPr>
          <a:lstStyle/>
          <a:p>
            <a:pPr eaLnBrk="1" fontAlgn="auto" hangingPunct="1">
              <a:spcAft>
                <a:spcPts val="0"/>
              </a:spcAft>
              <a:defRPr/>
            </a:pPr>
            <a:r>
              <a:rPr lang="en-CA" sz="3200" b="1" dirty="0" smtClean="0">
                <a:solidFill>
                  <a:srgbClr val="C00000"/>
                </a:solidFill>
              </a:rPr>
              <a:t>Naming colour-coded or </a:t>
            </a:r>
            <a:r>
              <a:rPr lang="en-CA" sz="3200" b="1" dirty="0" err="1" smtClean="0">
                <a:solidFill>
                  <a:srgbClr val="C00000"/>
                </a:solidFill>
              </a:rPr>
              <a:t>racialized</a:t>
            </a:r>
            <a:r>
              <a:rPr lang="en-CA" sz="3200" b="1" dirty="0" smtClean="0">
                <a:solidFill>
                  <a:srgbClr val="C00000"/>
                </a:solidFill>
              </a:rPr>
              <a:t> disadvantage</a:t>
            </a:r>
            <a:endParaRPr lang="en-CA" sz="3200" b="1" dirty="0">
              <a:solidFill>
                <a:srgbClr val="C00000"/>
              </a:solidFill>
            </a:endParaRPr>
          </a:p>
        </p:txBody>
      </p:sp>
      <p:sp>
        <p:nvSpPr>
          <p:cNvPr id="29698" name="Content Placeholder 2"/>
          <p:cNvSpPr>
            <a:spLocks noGrp="1"/>
          </p:cNvSpPr>
          <p:nvPr>
            <p:ph idx="1"/>
          </p:nvPr>
        </p:nvSpPr>
        <p:spPr>
          <a:xfrm>
            <a:off x="457200" y="762000"/>
            <a:ext cx="8229600" cy="5867400"/>
          </a:xfrm>
        </p:spPr>
        <p:txBody>
          <a:bodyPr/>
          <a:lstStyle/>
          <a:p>
            <a:pPr eaLnBrk="1" hangingPunct="1"/>
            <a:r>
              <a:rPr lang="en-US" sz="1800" smtClean="0"/>
              <a:t>by naming, recognizing and more fully appreciating the long-standing systemic inequality we can better identify and implement targeted and complementary interventions and approaches that are needed in order to deliver change</a:t>
            </a:r>
          </a:p>
          <a:p>
            <a:pPr eaLnBrk="1" hangingPunct="1"/>
            <a:r>
              <a:rPr lang="en-US" sz="1800" smtClean="0">
                <a:solidFill>
                  <a:srgbClr val="C00000"/>
                </a:solidFill>
              </a:rPr>
              <a:t>such naming is increasingly more important given the ever-changing, ever-diversifying demographic make-up of the province – and given the ever more “colour-coded” and ethno-racially and community-specific nature of the disproportionate disadvantage and growing inequality across Ontario</a:t>
            </a:r>
          </a:p>
          <a:p>
            <a:pPr eaLnBrk="1" hangingPunct="1"/>
            <a:r>
              <a:rPr lang="en-US" sz="1800" smtClean="0"/>
              <a:t>we need more in-depth critical thinking on the impact of the structural &amp; systemic barriers and obstacles – as well as on the nature of fair and equitable life chances, life opportunities and life outcomes for First Peoples and peoples of colour</a:t>
            </a:r>
          </a:p>
          <a:p>
            <a:pPr eaLnBrk="1" hangingPunct="1"/>
            <a:r>
              <a:rPr lang="en-US" sz="1800" smtClean="0">
                <a:solidFill>
                  <a:srgbClr val="C00000"/>
                </a:solidFill>
              </a:rPr>
              <a:t>new tools, resources, studies and reports can build and deepen the needed broad-based shared "ownership" of these values, principles, perspectives, issues and challenges – as well as the critically needed targeted policy and program responses and prescriptions – such as provincial-territorial-municipal employment equity legislation and the coherent and consistent collection – and analysis – of ethno-racially and otherwise appropriately disaggregated data </a:t>
            </a:r>
          </a:p>
          <a:p>
            <a:pPr eaLnBrk="1" hangingPunct="1"/>
            <a:r>
              <a:rPr lang="en-US" sz="1800" smtClean="0"/>
              <a:t>such a critical consciousness and awareness is the necessary foundation upon which we can then best build and develop policies, programs and practices that will remedy the underlying exclusions, discriminations and “drivers” of the disadvantage as faced by racialized groups and communities in Ontario</a:t>
            </a:r>
            <a:endParaRPr lang="en-CA" sz="1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eaLnBrk="1" fontAlgn="auto" hangingPunct="1">
              <a:spcAft>
                <a:spcPts val="0"/>
              </a:spcAft>
              <a:defRPr/>
            </a:pPr>
            <a:r>
              <a:rPr lang="en-CA" sz="3600" b="1" dirty="0" smtClean="0">
                <a:solidFill>
                  <a:srgbClr val="C00000"/>
                </a:solidFill>
              </a:rPr>
              <a:t>Targeted Policy Priorities –</a:t>
            </a:r>
            <a:br>
              <a:rPr lang="en-CA" sz="3600" b="1" dirty="0" smtClean="0">
                <a:solidFill>
                  <a:srgbClr val="C00000"/>
                </a:solidFill>
              </a:rPr>
            </a:br>
            <a:r>
              <a:rPr lang="en-US" sz="2300" dirty="0" smtClean="0">
                <a:solidFill>
                  <a:srgbClr val="C00000"/>
                </a:solidFill>
              </a:rPr>
              <a:t>to address the structural and systemic nature of </a:t>
            </a:r>
            <a:r>
              <a:rPr lang="en-US" sz="2300" dirty="0" err="1" smtClean="0">
                <a:solidFill>
                  <a:srgbClr val="C00000"/>
                </a:solidFill>
              </a:rPr>
              <a:t>racialized</a:t>
            </a:r>
            <a:r>
              <a:rPr lang="en-US" sz="2300" dirty="0" smtClean="0">
                <a:solidFill>
                  <a:srgbClr val="C00000"/>
                </a:solidFill>
              </a:rPr>
              <a:t> disadvantage</a:t>
            </a:r>
            <a:endParaRPr lang="en-CA" sz="2300" dirty="0"/>
          </a:p>
        </p:txBody>
      </p:sp>
      <p:sp>
        <p:nvSpPr>
          <p:cNvPr id="30722" name="Content Placeholder 2"/>
          <p:cNvSpPr>
            <a:spLocks noGrp="1"/>
          </p:cNvSpPr>
          <p:nvPr>
            <p:ph idx="1"/>
          </p:nvPr>
        </p:nvSpPr>
        <p:spPr>
          <a:xfrm>
            <a:off x="457200" y="1295400"/>
            <a:ext cx="8229600" cy="4830763"/>
          </a:xfrm>
        </p:spPr>
        <p:txBody>
          <a:bodyPr/>
          <a:lstStyle/>
          <a:p>
            <a:pPr marL="0" indent="0" eaLnBrk="1" hangingPunct="1">
              <a:buFont typeface="Arial" charset="0"/>
              <a:buNone/>
            </a:pPr>
            <a:r>
              <a:rPr lang="en-CA" sz="2000" b="1" smtClean="0"/>
              <a:t>Example # 1 - First Peoples - </a:t>
            </a:r>
          </a:p>
          <a:p>
            <a:pPr marL="0" indent="0" eaLnBrk="1" hangingPunct="1">
              <a:buFont typeface="Arial" charset="0"/>
              <a:buNone/>
            </a:pPr>
            <a:endParaRPr lang="en-CA" sz="2000" b="1" smtClean="0"/>
          </a:p>
          <a:p>
            <a:pPr marL="0" indent="0" eaLnBrk="1" hangingPunct="1">
              <a:buFont typeface="Arial" charset="0"/>
              <a:buNone/>
            </a:pPr>
            <a:r>
              <a:rPr lang="en-CA" sz="2400" b="1" smtClean="0">
                <a:solidFill>
                  <a:srgbClr val="C00000"/>
                </a:solidFill>
              </a:rPr>
              <a:t>Assembly of First Nations</a:t>
            </a:r>
          </a:p>
          <a:p>
            <a:pPr marL="0" indent="0" eaLnBrk="1" hangingPunct="1">
              <a:buFont typeface="Arial" charset="0"/>
              <a:buNone/>
            </a:pPr>
            <a:endParaRPr lang="en-CA" sz="1200" b="1" smtClean="0"/>
          </a:p>
          <a:p>
            <a:pPr marL="0" indent="0" eaLnBrk="1" hangingPunct="1">
              <a:buFont typeface="Arial" charset="0"/>
              <a:buNone/>
            </a:pPr>
            <a:r>
              <a:rPr lang="en-US" sz="2000" b="1" smtClean="0"/>
              <a:t>Vision - </a:t>
            </a:r>
            <a:r>
              <a:rPr lang="en-US" sz="2000" b="1" i="1" smtClean="0">
                <a:hlinkClick r:id="rId2"/>
              </a:rPr>
              <a:t>It’s Our Time to Fulfill our Rightful Place as Indigenous Nations</a:t>
            </a:r>
            <a:endParaRPr lang="en-CA" sz="2000" b="1" i="1" smtClean="0"/>
          </a:p>
          <a:p>
            <a:pPr marL="0" indent="0" eaLnBrk="1" hangingPunct="1">
              <a:buFont typeface="Arial" charset="0"/>
              <a:buNone/>
            </a:pPr>
            <a:endParaRPr lang="en-CA" sz="1600" smtClean="0"/>
          </a:p>
          <a:p>
            <a:pPr marL="0" indent="0" eaLnBrk="1" hangingPunct="1">
              <a:buFont typeface="Arial" charset="0"/>
              <a:buNone/>
            </a:pPr>
            <a:r>
              <a:rPr lang="en-US" sz="2000" smtClean="0"/>
              <a:t>1)     Supporting First Nation Families</a:t>
            </a:r>
            <a:endParaRPr lang="en-CA" sz="2000" smtClean="0"/>
          </a:p>
          <a:p>
            <a:pPr marL="0" indent="0" eaLnBrk="1" hangingPunct="1">
              <a:buFont typeface="Arial" charset="0"/>
              <a:buNone/>
            </a:pPr>
            <a:r>
              <a:rPr lang="en-US" sz="2000" smtClean="0"/>
              <a:t>2)     Exercising and Implementing Our Rights </a:t>
            </a:r>
            <a:endParaRPr lang="en-CA" sz="2000" smtClean="0"/>
          </a:p>
          <a:p>
            <a:pPr marL="0" indent="0" eaLnBrk="1" hangingPunct="1">
              <a:buFont typeface="Arial" charset="0"/>
              <a:buNone/>
            </a:pPr>
            <a:r>
              <a:rPr lang="en-US" sz="2000" smtClean="0"/>
              <a:t>3)     Advancing Economic and Environmental Interests</a:t>
            </a:r>
            <a:endParaRPr lang="en-CA" sz="2000" smtClean="0"/>
          </a:p>
          <a:p>
            <a:pPr marL="0" indent="0" eaLnBrk="1" hangingPunct="1">
              <a:buFont typeface="Arial" charset="0"/>
              <a:buNone/>
            </a:pPr>
            <a:r>
              <a:rPr lang="en-US" sz="2000" smtClean="0"/>
              <a:t>4)     Supporting First Nation Governments and Nation-Building</a:t>
            </a:r>
            <a:endParaRPr lang="en-CA" sz="2000" smtClean="0"/>
          </a:p>
          <a:p>
            <a:pPr marL="0" indent="0" eaLnBrk="1" hangingPunct="1">
              <a:buFont typeface="Arial" charset="0"/>
              <a:buNone/>
            </a:pPr>
            <a:r>
              <a:rPr lang="en-US" sz="2000" smtClean="0"/>
              <a:t>5)     Advocating for Change within our Communities and Organizations</a:t>
            </a:r>
            <a:endParaRPr lang="en-CA" sz="2000" smtClean="0"/>
          </a:p>
          <a:p>
            <a:pPr marL="0" indent="0" eaLnBrk="1" hangingPunct="1">
              <a:buFont typeface="Arial" charset="0"/>
              <a:buNone/>
            </a:pPr>
            <a:endParaRPr lang="en-CA" sz="16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3200" b="1" smtClean="0">
                <a:solidFill>
                  <a:srgbClr val="C00000"/>
                </a:solidFill>
              </a:rPr>
              <a:t>SUPPORTING First Nations Families</a:t>
            </a:r>
            <a:endParaRPr lang="en-CA" sz="3200" b="1" smtClean="0">
              <a:solidFill>
                <a:srgbClr val="C00000"/>
              </a:solidFill>
            </a:endParaRPr>
          </a:p>
        </p:txBody>
      </p:sp>
      <p:sp>
        <p:nvSpPr>
          <p:cNvPr id="3" name="Content Placeholder 2"/>
          <p:cNvSpPr>
            <a:spLocks noGrp="1"/>
          </p:cNvSpPr>
          <p:nvPr>
            <p:ph idx="1"/>
          </p:nvPr>
        </p:nvSpPr>
        <p:spPr>
          <a:xfrm>
            <a:off x="457200" y="1371600"/>
            <a:ext cx="8229600" cy="4953000"/>
          </a:xfrm>
        </p:spPr>
        <p:txBody>
          <a:bodyPr rtlCol="0">
            <a:normAutofit/>
          </a:bodyPr>
          <a:lstStyle/>
          <a:p>
            <a:pPr marL="0" indent="0" eaLnBrk="1" fontAlgn="auto" hangingPunct="1">
              <a:spcAft>
                <a:spcPts val="0"/>
              </a:spcAft>
              <a:buFont typeface="Arial" pitchFamily="34" charset="0"/>
              <a:buNone/>
              <a:defRPr/>
            </a:pPr>
            <a:r>
              <a:rPr lang="en-US" sz="2000" b="1" dirty="0"/>
              <a:t>1) SUPPORTING First Nations Families - </a:t>
            </a:r>
            <a:r>
              <a:rPr lang="en-US" sz="2000" dirty="0"/>
              <a:t>AFN will work with and support First Nations to ensure respect for, well-being of, and opportunity for, First Nations youth, families and communities. Through education and skills training, we have an opportunity to overcome the attempts of the residential school system to destroy our culture and language by dividing our communities and families. This is our time to use education as our tool to retain and maintain the strength of First Nations languages, history, teachings and values while facilitating better understanding between First Nations and the rest of Canadian society. First Nation families and communities must be fully supported in fulfilling their roles in securing success and opportunity for their children.  The rebuilding of families and communities will promote First Nations participation in strong and sustainable economies locally and nationally. This is our time to empower our fast growing youth population in ways that will ensure a future of opportunity, success and prosperity. The voices of our youth must be heard, understood and included.</a:t>
            </a:r>
            <a:endParaRPr lang="en-CA" sz="2000" dirty="0"/>
          </a:p>
          <a:p>
            <a:pPr eaLnBrk="1" fontAlgn="auto" hangingPunct="1">
              <a:spcAft>
                <a:spcPts val="0"/>
              </a:spcAft>
              <a:buFont typeface="Arial" pitchFamily="34" charset="0"/>
              <a:buChar char="•"/>
              <a:defRPr/>
            </a:pPr>
            <a:endParaRPr lang="en-CA"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274638"/>
            <a:ext cx="8229600" cy="1325562"/>
          </a:xfrm>
        </p:spPr>
        <p:txBody>
          <a:bodyPr/>
          <a:lstStyle/>
          <a:p>
            <a:pPr eaLnBrk="1" hangingPunct="1"/>
            <a:r>
              <a:rPr lang="en-US" sz="2400" b="1" smtClean="0">
                <a:solidFill>
                  <a:srgbClr val="C00000"/>
                </a:solidFill>
              </a:rPr>
              <a:t>Racialized group members = First Peoples, Indigenous or Aboriginal ( First Nations, Inuit and Metis ), as well as “peoples” or “communities”-of-colour – whether Canadian born or newcomer</a:t>
            </a:r>
            <a:endParaRPr lang="en-CA" sz="2400" b="1" smtClean="0">
              <a:solidFill>
                <a:srgbClr val="C00000"/>
              </a:solidFill>
            </a:endParaRPr>
          </a:p>
        </p:txBody>
      </p:sp>
      <p:sp>
        <p:nvSpPr>
          <p:cNvPr id="14338" name="Content Placeholder 2"/>
          <p:cNvSpPr>
            <a:spLocks noGrp="1"/>
          </p:cNvSpPr>
          <p:nvPr>
            <p:ph idx="1"/>
          </p:nvPr>
        </p:nvSpPr>
        <p:spPr>
          <a:xfrm>
            <a:off x="457200" y="2057400"/>
            <a:ext cx="8229600" cy="4068763"/>
          </a:xfrm>
        </p:spPr>
        <p:txBody>
          <a:bodyPr/>
          <a:lstStyle/>
          <a:p>
            <a:pPr eaLnBrk="1" hangingPunct="1"/>
            <a:r>
              <a:rPr lang="en-US" sz="2000" smtClean="0"/>
              <a:t>recent studies show the gap between rich and poor in Ontario and across Canada is widening ( ie. </a:t>
            </a:r>
            <a:r>
              <a:rPr lang="en-US" sz="2000" i="1" smtClean="0">
                <a:solidFill>
                  <a:srgbClr val="C00000"/>
                </a:solidFill>
                <a:hlinkClick r:id="rId2"/>
              </a:rPr>
              <a:t>Canada’s Colour Coded Labour Market </a:t>
            </a:r>
            <a:r>
              <a:rPr lang="en-US" sz="2000" smtClean="0"/>
              <a:t>- Canadian Centre for Policy Alternatives and Wellesley Institute, 2011 ), however what is much less well understood is that the impact of this growing gulf is being much more profoundly felt by racialized communities</a:t>
            </a:r>
          </a:p>
          <a:p>
            <a:pPr eaLnBrk="1" hangingPunct="1"/>
            <a:r>
              <a:rPr lang="en-US" sz="2000" smtClean="0">
                <a:solidFill>
                  <a:srgbClr val="C00000"/>
                </a:solidFill>
              </a:rPr>
              <a:t>all too well documented are the numerous structural and systemic racialized disadvantages as experienced by Canada’s First Peoples ( First Nations, Inuit and Metis )</a:t>
            </a:r>
          </a:p>
          <a:p>
            <a:pPr eaLnBrk="1" hangingPunct="1"/>
            <a:r>
              <a:rPr lang="en-US" sz="2000" smtClean="0"/>
              <a:t>as one becomes aware of these First Peoples realities and lived experiences we need become more familiar, and stand in full solidarity with, the broad First Peoples-led advocacy efforts underway to redress such long-standing racialized institutional and systemic exclusion</a:t>
            </a:r>
            <a:endParaRPr lang="en-CA"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533400"/>
            <a:ext cx="8229600" cy="990600"/>
          </a:xfrm>
        </p:spPr>
        <p:txBody>
          <a:bodyPr/>
          <a:lstStyle/>
          <a:p>
            <a:pPr eaLnBrk="1" hangingPunct="1"/>
            <a:r>
              <a:rPr lang="en-US" sz="3200" b="1" smtClean="0">
                <a:solidFill>
                  <a:srgbClr val="C00000"/>
                </a:solidFill>
              </a:rPr>
              <a:t>EXERCISING and Implementing Our Rights</a:t>
            </a:r>
            <a:endParaRPr lang="en-CA" sz="3200" b="1" smtClean="0">
              <a:solidFill>
                <a:srgbClr val="C00000"/>
              </a:solidFill>
            </a:endParaRPr>
          </a:p>
        </p:txBody>
      </p:sp>
      <p:sp>
        <p:nvSpPr>
          <p:cNvPr id="32770" name="Content Placeholder 2"/>
          <p:cNvSpPr>
            <a:spLocks noGrp="1"/>
          </p:cNvSpPr>
          <p:nvPr>
            <p:ph idx="1"/>
          </p:nvPr>
        </p:nvSpPr>
        <p:spPr>
          <a:xfrm>
            <a:off x="457200" y="1752600"/>
            <a:ext cx="8229600" cy="4373563"/>
          </a:xfrm>
        </p:spPr>
        <p:txBody>
          <a:bodyPr/>
          <a:lstStyle/>
          <a:p>
            <a:pPr marL="0" indent="0" eaLnBrk="1" hangingPunct="1">
              <a:buFont typeface="Arial" charset="0"/>
              <a:buNone/>
            </a:pPr>
            <a:endParaRPr lang="en-US" sz="2000" smtClean="0"/>
          </a:p>
          <a:p>
            <a:pPr marL="0" indent="0" eaLnBrk="1" hangingPunct="1">
              <a:buFont typeface="Arial" charset="0"/>
              <a:buNone/>
            </a:pPr>
            <a:r>
              <a:rPr lang="en-US" sz="2000" b="1" smtClean="0"/>
              <a:t>2) EXERCISING and Implementing Our Rights - </a:t>
            </a:r>
            <a:r>
              <a:rPr lang="en-US" sz="2000" smtClean="0"/>
              <a:t>AFN will be grounded by the full understanding that First Nations have inherent jurisdiction as indigenous peoples of this land. In a focused and inclusive manner, the AFN will support First Nations to implement our sacred treaties and our constitutionally protected title and rights using clear standards, such as those set out as a minimum in the United Nations Declaration on the Rights of Indigenous Peoples. It is our time to take steps to implement First Nations inherent rights and jurisdiction by supporting traditional governance, achieving acceptable consultation and accommodation standards and securing resource revenue sharing.</a:t>
            </a:r>
            <a:endParaRPr lang="en-CA"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609600"/>
            <a:ext cx="8229600" cy="1143000"/>
          </a:xfrm>
        </p:spPr>
        <p:txBody>
          <a:bodyPr/>
          <a:lstStyle/>
          <a:p>
            <a:pPr eaLnBrk="1" hangingPunct="1"/>
            <a:r>
              <a:rPr lang="en-US" sz="3200" b="1" smtClean="0">
                <a:solidFill>
                  <a:srgbClr val="C00000"/>
                </a:solidFill>
              </a:rPr>
              <a:t>ADVANCING Economic and Environmental Interests</a:t>
            </a:r>
            <a:endParaRPr lang="en-CA" sz="3200" b="1" smtClean="0">
              <a:solidFill>
                <a:srgbClr val="C00000"/>
              </a:solidFill>
            </a:endParaRPr>
          </a:p>
        </p:txBody>
      </p:sp>
      <p:sp>
        <p:nvSpPr>
          <p:cNvPr id="33794" name="Content Placeholder 2"/>
          <p:cNvSpPr>
            <a:spLocks noGrp="1"/>
          </p:cNvSpPr>
          <p:nvPr>
            <p:ph idx="1"/>
          </p:nvPr>
        </p:nvSpPr>
        <p:spPr>
          <a:xfrm>
            <a:off x="457200" y="1981200"/>
            <a:ext cx="8229600" cy="4144963"/>
          </a:xfrm>
        </p:spPr>
        <p:txBody>
          <a:bodyPr/>
          <a:lstStyle/>
          <a:p>
            <a:pPr marL="0" indent="0" eaLnBrk="1" hangingPunct="1">
              <a:buFont typeface="Arial" charset="0"/>
              <a:buNone/>
            </a:pPr>
            <a:endParaRPr lang="en-US" sz="800" smtClean="0"/>
          </a:p>
          <a:p>
            <a:pPr marL="0" indent="0" eaLnBrk="1" hangingPunct="1">
              <a:buFont typeface="Arial" charset="0"/>
              <a:buNone/>
            </a:pPr>
            <a:endParaRPr lang="en-US" sz="800" smtClean="0"/>
          </a:p>
          <a:p>
            <a:pPr marL="0" indent="0" eaLnBrk="1" hangingPunct="1">
              <a:buFont typeface="Arial" charset="0"/>
              <a:buNone/>
            </a:pPr>
            <a:r>
              <a:rPr lang="en-US" sz="2000" b="1" smtClean="0"/>
              <a:t>3) ADVANCING Economic and Environmental Interests - </a:t>
            </a:r>
            <a:r>
              <a:rPr lang="en-US" sz="2000" smtClean="0"/>
              <a:t>AFN will support First Nations in pursuing a vision of sustainable economic self-sufficiency achieved by ensuring investments in stable community infrastructure and effective business partnerships. By being active participants in economic development, we can better ensure First Nations economies thrive, creating wealth and jobs and supporting our people to have an active role in shaping the national economy. It is our time to take a leadership role as indigenous peoples to balance development opportunities and conservation of the earth through environmental protection and green development.</a:t>
            </a:r>
            <a:endParaRPr lang="en-CA" sz="2000" smtClean="0"/>
          </a:p>
          <a:p>
            <a:pPr marL="0" indent="0" eaLnBrk="1" hangingPunct="1">
              <a:buFont typeface="Arial" charset="0"/>
              <a:buNone/>
            </a:pPr>
            <a:endParaRPr lang="en-CA" sz="2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533400"/>
            <a:ext cx="8229600" cy="1066800"/>
          </a:xfrm>
        </p:spPr>
        <p:txBody>
          <a:bodyPr/>
          <a:lstStyle/>
          <a:p>
            <a:pPr eaLnBrk="1" hangingPunct="1"/>
            <a:r>
              <a:rPr lang="en-US" sz="3200" b="1" smtClean="0">
                <a:solidFill>
                  <a:srgbClr val="C00000"/>
                </a:solidFill>
              </a:rPr>
              <a:t>SUPPORTING First Nation Governments and Nation Building</a:t>
            </a:r>
            <a:endParaRPr lang="en-CA" sz="3200" b="1" smtClean="0">
              <a:solidFill>
                <a:srgbClr val="C00000"/>
              </a:solidFill>
            </a:endParaRPr>
          </a:p>
        </p:txBody>
      </p:sp>
      <p:sp>
        <p:nvSpPr>
          <p:cNvPr id="34818" name="Content Placeholder 2"/>
          <p:cNvSpPr>
            <a:spLocks noGrp="1"/>
          </p:cNvSpPr>
          <p:nvPr>
            <p:ph idx="1"/>
          </p:nvPr>
        </p:nvSpPr>
        <p:spPr>
          <a:xfrm>
            <a:off x="457200" y="1828800"/>
            <a:ext cx="8229600" cy="4297363"/>
          </a:xfrm>
        </p:spPr>
        <p:txBody>
          <a:bodyPr/>
          <a:lstStyle/>
          <a:p>
            <a:pPr marL="0" indent="0" eaLnBrk="1" hangingPunct="1">
              <a:buFont typeface="Arial" charset="0"/>
              <a:buNone/>
            </a:pPr>
            <a:endParaRPr lang="en-US" sz="800" b="1" smtClean="0"/>
          </a:p>
          <a:p>
            <a:pPr marL="0" indent="0" eaLnBrk="1" hangingPunct="1">
              <a:buFont typeface="Arial" charset="0"/>
              <a:buNone/>
            </a:pPr>
            <a:r>
              <a:rPr lang="en-US" sz="2000" b="1" smtClean="0"/>
              <a:t>4) SUPPORTING First Nation Governments and Nation Building - </a:t>
            </a:r>
            <a:r>
              <a:rPr lang="en-US" sz="2000" smtClean="0"/>
              <a:t>AFN will support First Nations, as the rightful holders of title, rights and as signatories to treaties, to engage with governments and serve their citizens wherever they may reside, based on the full recognition of the autonomy, diversity and interdependence of First Nations. AFN will advocate for full recognition of First Nations’ jurisdiction and sustainable transfer agreements based on real costs across all policy areas such as education, illness prevention and treatment, children and families, justice and others that support and build our government and service capacity. AFN will support First Nation governments advance core interests and responsibilities such as citizenship and leadership selection.  It is our time to re-build our nations by unifying our voice and taking the necessary steps toward the full and final displacement of the Indian Act.</a:t>
            </a:r>
            <a:endParaRPr lang="en-CA" sz="2000" smtClean="0"/>
          </a:p>
          <a:p>
            <a:pPr marL="0" indent="0" eaLnBrk="1" hangingPunct="1">
              <a:buFont typeface="Arial" charset="0"/>
              <a:buNone/>
            </a:pPr>
            <a:endParaRPr lang="en-CA" sz="2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533400"/>
            <a:ext cx="8229600" cy="1066800"/>
          </a:xfrm>
        </p:spPr>
        <p:txBody>
          <a:bodyPr/>
          <a:lstStyle/>
          <a:p>
            <a:pPr eaLnBrk="1" hangingPunct="1"/>
            <a:r>
              <a:rPr lang="en-US" sz="3200" b="1" smtClean="0">
                <a:solidFill>
                  <a:srgbClr val="C00000"/>
                </a:solidFill>
              </a:rPr>
              <a:t>ADVOCATING for Change Within Our Communities and Organizations</a:t>
            </a:r>
            <a:endParaRPr lang="en-CA" sz="3200" b="1" smtClean="0">
              <a:solidFill>
                <a:srgbClr val="C00000"/>
              </a:solidFill>
            </a:endParaRPr>
          </a:p>
        </p:txBody>
      </p:sp>
      <p:sp>
        <p:nvSpPr>
          <p:cNvPr id="35842" name="Content Placeholder 2"/>
          <p:cNvSpPr>
            <a:spLocks noGrp="1"/>
          </p:cNvSpPr>
          <p:nvPr>
            <p:ph idx="1"/>
          </p:nvPr>
        </p:nvSpPr>
        <p:spPr/>
        <p:txBody>
          <a:bodyPr/>
          <a:lstStyle/>
          <a:p>
            <a:pPr marL="0" indent="0" eaLnBrk="1" hangingPunct="1">
              <a:buFont typeface="Arial" charset="0"/>
              <a:buNone/>
            </a:pPr>
            <a:endParaRPr lang="en-US" sz="2000" smtClean="0"/>
          </a:p>
          <a:p>
            <a:pPr marL="0" indent="0" eaLnBrk="1" hangingPunct="1">
              <a:buFont typeface="Arial" charset="0"/>
              <a:buNone/>
            </a:pPr>
            <a:endParaRPr lang="en-US" sz="800" smtClean="0"/>
          </a:p>
          <a:p>
            <a:pPr marL="0" indent="0" eaLnBrk="1" hangingPunct="1">
              <a:buFont typeface="Arial" charset="0"/>
              <a:buNone/>
            </a:pPr>
            <a:r>
              <a:rPr lang="en-US" sz="2000" b="1" smtClean="0"/>
              <a:t>5) ADVOCATING for Change Within Our Communities and Organizations -</a:t>
            </a:r>
            <a:r>
              <a:rPr lang="en-US" sz="2000" smtClean="0"/>
              <a:t> AFN will be truly an "Assembly of Nations" providing political advocacy, support and coordination for First Nations to unite with collective strength to rebuild our nations. AFN will be a welcoming and supportive asset to First Nations in all advocacy efforts in Ottawa and elsewhere. AFN will advocate for fundamental change in funding relationship pursuant to sustainability review, fund-raising and ensuring adherence to the functions as described in the Charter. </a:t>
            </a:r>
            <a:endParaRPr lang="en-CA" sz="2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eaLnBrk="1" fontAlgn="auto" hangingPunct="1">
              <a:spcAft>
                <a:spcPts val="0"/>
              </a:spcAft>
              <a:defRPr/>
            </a:pPr>
            <a:r>
              <a:rPr lang="en-CA" sz="3600" b="1" dirty="0" smtClean="0">
                <a:solidFill>
                  <a:srgbClr val="C00000"/>
                </a:solidFill>
              </a:rPr>
              <a:t>Targeted Policy Priorities –</a:t>
            </a:r>
            <a:br>
              <a:rPr lang="en-CA" sz="3600" b="1" dirty="0" smtClean="0">
                <a:solidFill>
                  <a:srgbClr val="C00000"/>
                </a:solidFill>
              </a:rPr>
            </a:br>
            <a:r>
              <a:rPr lang="en-US" sz="2300" dirty="0" smtClean="0">
                <a:solidFill>
                  <a:srgbClr val="C00000"/>
                </a:solidFill>
              </a:rPr>
              <a:t>to address the structural and systemic nature of </a:t>
            </a:r>
            <a:r>
              <a:rPr lang="en-US" sz="2300" dirty="0" err="1" smtClean="0">
                <a:solidFill>
                  <a:srgbClr val="C00000"/>
                </a:solidFill>
              </a:rPr>
              <a:t>racialized</a:t>
            </a:r>
            <a:r>
              <a:rPr lang="en-US" sz="2300" dirty="0" smtClean="0">
                <a:solidFill>
                  <a:srgbClr val="C00000"/>
                </a:solidFill>
              </a:rPr>
              <a:t> disadvantage</a:t>
            </a:r>
            <a:endParaRPr lang="en-CA" sz="2300" dirty="0"/>
          </a:p>
        </p:txBody>
      </p:sp>
      <p:sp>
        <p:nvSpPr>
          <p:cNvPr id="36866" name="Content Placeholder 2"/>
          <p:cNvSpPr>
            <a:spLocks noGrp="1"/>
          </p:cNvSpPr>
          <p:nvPr>
            <p:ph idx="1"/>
          </p:nvPr>
        </p:nvSpPr>
        <p:spPr>
          <a:xfrm>
            <a:off x="457200" y="1219200"/>
            <a:ext cx="8229600" cy="5257800"/>
          </a:xfrm>
        </p:spPr>
        <p:txBody>
          <a:bodyPr/>
          <a:lstStyle/>
          <a:p>
            <a:pPr marL="0" indent="0" eaLnBrk="1" hangingPunct="1">
              <a:buFont typeface="Arial" charset="0"/>
              <a:buNone/>
            </a:pPr>
            <a:endParaRPr lang="en-CA" sz="800" b="1" smtClean="0"/>
          </a:p>
          <a:p>
            <a:pPr marL="0" indent="0" eaLnBrk="1" hangingPunct="1">
              <a:buFont typeface="Arial" charset="0"/>
              <a:buNone/>
            </a:pPr>
            <a:r>
              <a:rPr lang="en-CA" sz="2000" b="1" smtClean="0"/>
              <a:t>Example # 2 – peoples of colour - </a:t>
            </a:r>
          </a:p>
          <a:p>
            <a:pPr marL="0" indent="0" eaLnBrk="1" hangingPunct="1">
              <a:buFont typeface="Arial" charset="0"/>
              <a:buNone/>
            </a:pPr>
            <a:endParaRPr lang="en-CA" sz="800" smtClean="0"/>
          </a:p>
          <a:p>
            <a:pPr marL="0" indent="0" eaLnBrk="1" hangingPunct="1">
              <a:buFont typeface="Arial" charset="0"/>
              <a:buNone/>
            </a:pPr>
            <a:r>
              <a:rPr lang="en-CA" sz="2400" b="1" smtClean="0">
                <a:solidFill>
                  <a:srgbClr val="C00000"/>
                </a:solidFill>
              </a:rPr>
              <a:t>Colour of Poverty – Colour of Change</a:t>
            </a:r>
          </a:p>
          <a:p>
            <a:pPr marL="0" indent="0" eaLnBrk="1" hangingPunct="1">
              <a:buFont typeface="Arial" charset="0"/>
              <a:buNone/>
            </a:pPr>
            <a:endParaRPr lang="en-CA" sz="1000" b="1" smtClean="0">
              <a:solidFill>
                <a:srgbClr val="C00000"/>
              </a:solidFill>
            </a:endParaRPr>
          </a:p>
          <a:p>
            <a:pPr marL="0" indent="0" eaLnBrk="1" hangingPunct="1">
              <a:buFont typeface="Arial" charset="0"/>
              <a:buNone/>
            </a:pPr>
            <a:r>
              <a:rPr lang="en-US" sz="2000" b="1" smtClean="0"/>
              <a:t>1)</a:t>
            </a:r>
            <a:r>
              <a:rPr lang="en-US" sz="2000" smtClean="0"/>
              <a:t> Establish an </a:t>
            </a:r>
            <a:r>
              <a:rPr lang="en-US" sz="2000" b="1" i="1" smtClean="0">
                <a:solidFill>
                  <a:srgbClr val="C00000"/>
                </a:solidFill>
              </a:rPr>
              <a:t>Equity and Anti-Racism Directorate</a:t>
            </a:r>
            <a:r>
              <a:rPr lang="en-US" sz="2000" b="1" smtClean="0">
                <a:solidFill>
                  <a:srgbClr val="C00000"/>
                </a:solidFill>
              </a:rPr>
              <a:t> </a:t>
            </a:r>
            <a:r>
              <a:rPr lang="en-US" sz="2000" smtClean="0"/>
              <a:t>to provide for the collection and analysis of ethno-racially and otherwise appropriately disaggregated data across all provincial Ministries and public institutions. The Directorate – with a pan-provincial government-wide mandate – would complement this data analysis by providing an ongoing monitoring and program development role for the integrated implementation of inclusive and comprehensive equity and anti-racism policies and practices - </a:t>
            </a:r>
            <a:r>
              <a:rPr lang="en-CA" sz="2000" smtClean="0"/>
              <a:t>with complementary transparent and accessible accountability frameworks</a:t>
            </a:r>
            <a:r>
              <a:rPr lang="en-US" sz="2000" smtClean="0"/>
              <a:t>.</a:t>
            </a:r>
            <a:endParaRPr lang="en-CA" sz="2000" smtClean="0"/>
          </a:p>
          <a:p>
            <a:pPr marL="0" indent="0" eaLnBrk="1" hangingPunct="1">
              <a:buFont typeface="Arial" charset="0"/>
              <a:buNone/>
            </a:pPr>
            <a:endParaRPr lang="en-CA" sz="1000" smtClean="0"/>
          </a:p>
          <a:p>
            <a:pPr marL="0" indent="0" eaLnBrk="1" hangingPunct="1">
              <a:buFont typeface="Arial" charset="0"/>
              <a:buNone/>
            </a:pPr>
            <a:r>
              <a:rPr lang="en-US" sz="2000" b="1" smtClean="0"/>
              <a:t>2)</a:t>
            </a:r>
            <a:r>
              <a:rPr lang="en-US" sz="2000" smtClean="0"/>
              <a:t> Establish an </a:t>
            </a:r>
            <a:r>
              <a:rPr lang="en-US" sz="2000" b="1" i="1" smtClean="0">
                <a:solidFill>
                  <a:srgbClr val="C00000"/>
                </a:solidFill>
              </a:rPr>
              <a:t>Employment Equity Secretariat</a:t>
            </a:r>
            <a:r>
              <a:rPr lang="en-US" sz="2000" b="1" smtClean="0">
                <a:solidFill>
                  <a:srgbClr val="C00000"/>
                </a:solidFill>
              </a:rPr>
              <a:t> </a:t>
            </a:r>
            <a:r>
              <a:rPr lang="en-US" sz="2000" smtClean="0"/>
              <a:t>fully mandated and adequately resourced in order to implement a mandatory and comprehensive provincial employment equity program in Ontario.</a:t>
            </a:r>
            <a:endParaRPr lang="en-CA" sz="2000" smtClean="0"/>
          </a:p>
          <a:p>
            <a:pPr marL="0" indent="0" eaLnBrk="1" hangingPunct="1">
              <a:buFont typeface="Arial" charset="0"/>
              <a:buNone/>
            </a:pPr>
            <a:endParaRPr lang="en-CA" sz="2000" b="1" smtClean="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rtlCol="0">
            <a:normAutofit fontScale="90000"/>
          </a:bodyPr>
          <a:lstStyle/>
          <a:p>
            <a:pPr algn="l" eaLnBrk="1" fontAlgn="auto" hangingPunct="1">
              <a:spcAft>
                <a:spcPts val="0"/>
              </a:spcAft>
              <a:defRPr/>
            </a:pPr>
            <a:r>
              <a:rPr lang="en-CA" sz="2200" b="1" dirty="0" smtClean="0"/>
              <a:t>Example # 2 ( cont’d ) – peoples of colour - </a:t>
            </a:r>
            <a:r>
              <a:rPr lang="en-CA" sz="2000" dirty="0" smtClean="0"/>
              <a:t/>
            </a:r>
            <a:br>
              <a:rPr lang="en-CA" sz="2000" dirty="0" smtClean="0"/>
            </a:br>
            <a:r>
              <a:rPr lang="en-CA" sz="3200" b="1" dirty="0" smtClean="0">
                <a:solidFill>
                  <a:srgbClr val="C00000"/>
                </a:solidFill>
              </a:rPr>
              <a:t>Colour of Poverty – Colour of Change</a:t>
            </a:r>
            <a:endParaRPr lang="en-CA" sz="3200" dirty="0"/>
          </a:p>
        </p:txBody>
      </p:sp>
      <p:sp>
        <p:nvSpPr>
          <p:cNvPr id="37890" name="Content Placeholder 2"/>
          <p:cNvSpPr>
            <a:spLocks noGrp="1"/>
          </p:cNvSpPr>
          <p:nvPr>
            <p:ph idx="1"/>
          </p:nvPr>
        </p:nvSpPr>
        <p:spPr>
          <a:xfrm>
            <a:off x="457200" y="1295400"/>
            <a:ext cx="8229600" cy="5029200"/>
          </a:xfrm>
        </p:spPr>
        <p:txBody>
          <a:bodyPr/>
          <a:lstStyle/>
          <a:p>
            <a:pPr marL="0" indent="0" eaLnBrk="1" hangingPunct="1">
              <a:buFont typeface="Arial" charset="0"/>
              <a:buNone/>
            </a:pPr>
            <a:endParaRPr lang="en-US" sz="800" b="1" smtClean="0"/>
          </a:p>
          <a:p>
            <a:pPr marL="0" indent="0" eaLnBrk="1" hangingPunct="1">
              <a:buFont typeface="Arial" charset="0"/>
              <a:buNone/>
            </a:pPr>
            <a:r>
              <a:rPr lang="en-US" sz="2000" b="1" smtClean="0"/>
              <a:t>3)</a:t>
            </a:r>
            <a:r>
              <a:rPr lang="en-US" sz="2000" smtClean="0"/>
              <a:t> Amend and augment the provincial funding formula for publicly-funded elementary-secondary schools by introducing an </a:t>
            </a:r>
            <a:r>
              <a:rPr lang="en-US" sz="2000" b="1" i="1" smtClean="0">
                <a:solidFill>
                  <a:srgbClr val="C00000"/>
                </a:solidFill>
                <a:hlinkClick r:id="rId2"/>
              </a:rPr>
              <a:t>Equity in Education Grant</a:t>
            </a:r>
            <a:r>
              <a:rPr lang="en-US" sz="2000" b="1" smtClean="0">
                <a:solidFill>
                  <a:srgbClr val="C00000"/>
                </a:solidFill>
                <a:hlinkClick r:id="rId2"/>
              </a:rPr>
              <a:t> </a:t>
            </a:r>
            <a:r>
              <a:rPr lang="en-US" sz="2000" smtClean="0"/>
              <a:t>– a redistributive mechanism rooted in a range of relevant equity and diversity measures and considerations – to ameliorate Ontario’s growing ethno-racially defined learning outcome inequities and disparities.</a:t>
            </a:r>
            <a:endParaRPr lang="en-CA" sz="2000" smtClean="0"/>
          </a:p>
          <a:p>
            <a:pPr marL="0" indent="0" eaLnBrk="1" hangingPunct="1">
              <a:buFont typeface="Arial" charset="0"/>
              <a:buNone/>
            </a:pPr>
            <a:endParaRPr lang="en-CA" sz="800" smtClean="0"/>
          </a:p>
          <a:p>
            <a:pPr marL="0" indent="0" eaLnBrk="1" hangingPunct="1">
              <a:buFont typeface="Arial" charset="0"/>
              <a:buNone/>
            </a:pPr>
            <a:r>
              <a:rPr lang="en-US" sz="2000" b="1" smtClean="0"/>
              <a:t>4)</a:t>
            </a:r>
            <a:r>
              <a:rPr lang="en-US" sz="2000" smtClean="0"/>
              <a:t> </a:t>
            </a:r>
            <a:r>
              <a:rPr lang="en-US" sz="2000" b="1" i="1" smtClean="0">
                <a:solidFill>
                  <a:srgbClr val="C00000"/>
                </a:solidFill>
              </a:rPr>
              <a:t>All Federal, Provincial and Municipal investment strategies and stimulus packages incorporate a strong set of equity objectives and targeted initiatives and outcomes</a:t>
            </a:r>
            <a:r>
              <a:rPr lang="en-US" sz="2000" smtClean="0"/>
              <a:t>. Federal investments must extend the Employment Equity Act by attaching such requirements to all inter-governmental and other financial transfers and allocations. These same principles must also be effectively and consistently applied toward all current and future public investments – such as all “green” energy, “green” industry or “green” collar job-creating initiatives – so that in this way stable and sustainable futures for ALL in Ontario can be best pursued both economically as well as socially.</a:t>
            </a:r>
            <a:endParaRPr lang="en-CA" sz="2000" smtClean="0"/>
          </a:p>
          <a:p>
            <a:pPr marL="0" indent="0" eaLnBrk="1" hangingPunct="1">
              <a:buFont typeface="Arial" charset="0"/>
              <a:buNone/>
            </a:pPr>
            <a:endParaRPr lang="en-CA" sz="16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74638"/>
            <a:ext cx="8229600" cy="868362"/>
          </a:xfrm>
        </p:spPr>
        <p:txBody>
          <a:bodyPr/>
          <a:lstStyle/>
          <a:p>
            <a:pPr algn="l" eaLnBrk="1" hangingPunct="1"/>
            <a:r>
              <a:rPr lang="en-CA" sz="2000" b="1" smtClean="0"/>
              <a:t>Example # 2 ( cont’d ) – peoples of colour - </a:t>
            </a:r>
            <a:r>
              <a:rPr lang="en-CA" sz="2000" smtClean="0"/>
              <a:t/>
            </a:r>
            <a:br>
              <a:rPr lang="en-CA" sz="2000" smtClean="0"/>
            </a:br>
            <a:r>
              <a:rPr lang="en-CA" sz="2900" b="1" smtClean="0">
                <a:solidFill>
                  <a:srgbClr val="C00000"/>
                </a:solidFill>
              </a:rPr>
              <a:t>Colour of Poverty – Colour of Change</a:t>
            </a:r>
            <a:endParaRPr lang="en-CA" sz="2900" smtClean="0"/>
          </a:p>
        </p:txBody>
      </p:sp>
      <p:sp>
        <p:nvSpPr>
          <p:cNvPr id="38914" name="Content Placeholder 2"/>
          <p:cNvSpPr>
            <a:spLocks noGrp="1"/>
          </p:cNvSpPr>
          <p:nvPr>
            <p:ph idx="1"/>
          </p:nvPr>
        </p:nvSpPr>
        <p:spPr/>
        <p:txBody>
          <a:bodyPr/>
          <a:lstStyle/>
          <a:p>
            <a:pPr marL="0" indent="0" eaLnBrk="1" hangingPunct="1">
              <a:buFont typeface="Arial" charset="0"/>
              <a:buNone/>
            </a:pPr>
            <a:r>
              <a:rPr lang="en-CA" sz="2000" b="1" smtClean="0"/>
              <a:t>5)</a:t>
            </a:r>
            <a:r>
              <a:rPr lang="en-CA" sz="2000" smtClean="0"/>
              <a:t> Develop comprehensive </a:t>
            </a:r>
            <a:r>
              <a:rPr lang="en-CA" sz="2000" b="1" i="1" smtClean="0">
                <a:solidFill>
                  <a:srgbClr val="C00000"/>
                </a:solidFill>
                <a:hlinkClick r:id="rId2"/>
              </a:rPr>
              <a:t>integrated and equitably inclusive curriculum as well as complementary program and product development capacity </a:t>
            </a:r>
            <a:r>
              <a:rPr lang="en-CA" sz="2000" smtClean="0"/>
              <a:t>across the entire Ontario publicly funded educational system - not only at elementary and secondary levels, but also in the post-secondary, tertiary, adult learning and diverse multi-media environments – including print media, television, radio and new media.</a:t>
            </a:r>
          </a:p>
          <a:p>
            <a:pPr marL="0" indent="0" eaLnBrk="1" hangingPunct="1">
              <a:buFont typeface="Arial" charset="0"/>
              <a:buNone/>
            </a:pPr>
            <a:endParaRPr lang="en-CA" sz="2000" b="1" smtClean="0"/>
          </a:p>
          <a:p>
            <a:pPr marL="0" indent="0" eaLnBrk="1" hangingPunct="1">
              <a:buFont typeface="Arial" charset="0"/>
              <a:buNone/>
            </a:pPr>
            <a:r>
              <a:rPr lang="en-CA" sz="2000" b="1" smtClean="0"/>
              <a:t>6) </a:t>
            </a:r>
            <a:r>
              <a:rPr lang="en-CA" sz="2000" b="1" i="1" smtClean="0">
                <a:solidFill>
                  <a:srgbClr val="C00000"/>
                </a:solidFill>
              </a:rPr>
              <a:t>Strengthen employment standards </a:t>
            </a:r>
            <a:r>
              <a:rPr lang="en-CA" sz="2000" smtClean="0"/>
              <a:t>legislation to protect and effectively enforce all workers’ rights - particularly for those working in various forms of precarious employment. </a:t>
            </a:r>
          </a:p>
          <a:p>
            <a:pPr marL="0" indent="0" eaLnBrk="1" hangingPunct="1">
              <a:buFont typeface="Arial" charset="0"/>
              <a:buNone/>
            </a:pPr>
            <a:endParaRPr lang="en-CA" sz="2000" smtClean="0"/>
          </a:p>
          <a:p>
            <a:pPr marL="0" indent="0" eaLnBrk="1" hangingPunct="1">
              <a:buFont typeface="Arial" charset="0"/>
              <a:buNone/>
            </a:pPr>
            <a:r>
              <a:rPr lang="en-CA" sz="2000" b="1" smtClean="0"/>
              <a:t>7) </a:t>
            </a:r>
            <a:r>
              <a:rPr lang="en-CA" sz="2000" b="1" i="1" smtClean="0">
                <a:solidFill>
                  <a:srgbClr val="C00000"/>
                </a:solidFill>
                <a:hlinkClick r:id="rId3"/>
              </a:rPr>
              <a:t>End the 3 month OHIP waiting period</a:t>
            </a:r>
            <a:r>
              <a:rPr lang="en-CA" sz="2000" i="1" smtClean="0">
                <a:solidFill>
                  <a:srgbClr val="C00000"/>
                </a:solidFill>
                <a:hlinkClick r:id="rId3"/>
              </a:rPr>
              <a:t> </a:t>
            </a:r>
            <a:r>
              <a:rPr lang="en-CA" sz="2000" smtClean="0"/>
              <a:t>for all newcomers to the province.</a:t>
            </a:r>
          </a:p>
          <a:p>
            <a:pPr marL="0" indent="0" eaLnBrk="1" hangingPunct="1">
              <a:buFont typeface="Arial" charset="0"/>
              <a:buNone/>
            </a:pPr>
            <a:endParaRPr lang="en-CA" sz="20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274638"/>
            <a:ext cx="8229600" cy="868362"/>
          </a:xfrm>
        </p:spPr>
        <p:txBody>
          <a:bodyPr/>
          <a:lstStyle/>
          <a:p>
            <a:pPr algn="l" eaLnBrk="1" hangingPunct="1"/>
            <a:r>
              <a:rPr lang="en-CA" sz="2000" b="1" smtClean="0"/>
              <a:t>Example # 2 ( cont’d ) – peoples of colour - </a:t>
            </a:r>
            <a:r>
              <a:rPr lang="en-CA" sz="2000" smtClean="0"/>
              <a:t/>
            </a:r>
            <a:br>
              <a:rPr lang="en-CA" sz="2000" smtClean="0"/>
            </a:br>
            <a:r>
              <a:rPr lang="en-CA" sz="2900" b="1" smtClean="0">
                <a:solidFill>
                  <a:srgbClr val="C00000"/>
                </a:solidFill>
              </a:rPr>
              <a:t>Colour of Poverty – Colour of Change</a:t>
            </a:r>
            <a:endParaRPr lang="en-CA" sz="2900" smtClean="0"/>
          </a:p>
        </p:txBody>
      </p:sp>
      <p:sp>
        <p:nvSpPr>
          <p:cNvPr id="39938" name="Content Placeholder 2"/>
          <p:cNvSpPr>
            <a:spLocks noGrp="1"/>
          </p:cNvSpPr>
          <p:nvPr>
            <p:ph idx="1"/>
          </p:nvPr>
        </p:nvSpPr>
        <p:spPr/>
        <p:txBody>
          <a:bodyPr/>
          <a:lstStyle/>
          <a:p>
            <a:pPr marL="0" indent="0" eaLnBrk="1" hangingPunct="1">
              <a:buFont typeface="Arial" charset="0"/>
              <a:buNone/>
            </a:pPr>
            <a:r>
              <a:rPr lang="en-CA" sz="2000" b="1" smtClean="0"/>
              <a:t>8)</a:t>
            </a:r>
            <a:r>
              <a:rPr lang="en-CA" sz="2000" smtClean="0"/>
              <a:t> Provide the </a:t>
            </a:r>
            <a:r>
              <a:rPr lang="en-CA" sz="2000" b="1" i="1" smtClean="0">
                <a:solidFill>
                  <a:srgbClr val="C00000"/>
                </a:solidFill>
              </a:rPr>
              <a:t>municipal franchise ( right-to-vote )</a:t>
            </a:r>
            <a:r>
              <a:rPr lang="en-CA" sz="2000" i="1" smtClean="0">
                <a:solidFill>
                  <a:srgbClr val="C00000"/>
                </a:solidFill>
              </a:rPr>
              <a:t> </a:t>
            </a:r>
            <a:r>
              <a:rPr lang="en-CA" sz="2000" smtClean="0"/>
              <a:t>for all persons physically resident in this province regardless of their current citizenship status.</a:t>
            </a:r>
          </a:p>
          <a:p>
            <a:pPr marL="0" indent="0" eaLnBrk="1" hangingPunct="1">
              <a:buFont typeface="Arial" charset="0"/>
              <a:buNone/>
            </a:pPr>
            <a:r>
              <a:rPr lang="en-CA" sz="2000" smtClean="0"/>
              <a:t> </a:t>
            </a:r>
          </a:p>
          <a:p>
            <a:pPr marL="0" indent="0" eaLnBrk="1" hangingPunct="1">
              <a:buFont typeface="Arial" charset="0"/>
              <a:buNone/>
            </a:pPr>
            <a:r>
              <a:rPr lang="en-CA" sz="2000" b="1" smtClean="0"/>
              <a:t>9)</a:t>
            </a:r>
            <a:r>
              <a:rPr lang="en-CA" sz="2000" smtClean="0"/>
              <a:t> Address and </a:t>
            </a:r>
            <a:r>
              <a:rPr lang="en-CA" sz="2000" b="1" i="1" smtClean="0">
                <a:solidFill>
                  <a:srgbClr val="C00000"/>
                </a:solidFill>
              </a:rPr>
              <a:t>end racial and faith-based profiling</a:t>
            </a:r>
            <a:r>
              <a:rPr lang="en-CA" sz="2000" i="1" smtClean="0">
                <a:solidFill>
                  <a:srgbClr val="C00000"/>
                </a:solidFill>
              </a:rPr>
              <a:t> </a:t>
            </a:r>
            <a:r>
              <a:rPr lang="en-CA" sz="2000" smtClean="0"/>
              <a:t>and its inter-sectionality in the criminal justice system, in the school systems of the province as well as in all  other institutional environments.  </a:t>
            </a:r>
          </a:p>
          <a:p>
            <a:pPr marL="0" indent="0" eaLnBrk="1" hangingPunct="1">
              <a:buFont typeface="Arial" charset="0"/>
              <a:buNone/>
            </a:pPr>
            <a:r>
              <a:rPr lang="en-CA" sz="2000" smtClean="0"/>
              <a:t> </a:t>
            </a:r>
          </a:p>
          <a:p>
            <a:pPr marL="0" indent="0" eaLnBrk="1" hangingPunct="1">
              <a:buFont typeface="Arial" charset="0"/>
              <a:buNone/>
            </a:pPr>
            <a:r>
              <a:rPr lang="en-CA" sz="2000" b="1" smtClean="0"/>
              <a:t>10) </a:t>
            </a:r>
            <a:r>
              <a:rPr lang="en-CA" sz="2000" b="1" i="1" smtClean="0">
                <a:solidFill>
                  <a:srgbClr val="C00000"/>
                </a:solidFill>
                <a:hlinkClick r:id="rId2"/>
              </a:rPr>
              <a:t>Strengthen human rights protection and enforcement </a:t>
            </a:r>
            <a:r>
              <a:rPr lang="en-CA" sz="2000" smtClean="0"/>
              <a:t>to more effectively deal with race based discrimination in the workplace - as well as in all other contexts and environments.  </a:t>
            </a:r>
          </a:p>
          <a:p>
            <a:pPr marL="0" indent="0" eaLnBrk="1" hangingPunct="1">
              <a:buFont typeface="Arial" charset="0"/>
              <a:buNone/>
            </a:pPr>
            <a:endParaRPr lang="en-CA"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57200" y="274638"/>
            <a:ext cx="8229600" cy="868362"/>
          </a:xfrm>
        </p:spPr>
        <p:txBody>
          <a:bodyPr/>
          <a:lstStyle/>
          <a:p>
            <a:pPr algn="l" eaLnBrk="1" hangingPunct="1"/>
            <a:r>
              <a:rPr lang="en-CA" sz="2000" b="1" smtClean="0"/>
              <a:t>Example # 2 ( cont’d ) – peoples of colour - </a:t>
            </a:r>
            <a:r>
              <a:rPr lang="en-CA" sz="2000" smtClean="0"/>
              <a:t/>
            </a:r>
            <a:br>
              <a:rPr lang="en-CA" sz="2000" smtClean="0"/>
            </a:br>
            <a:r>
              <a:rPr lang="en-CA" sz="2900" b="1" smtClean="0">
                <a:solidFill>
                  <a:srgbClr val="C00000"/>
                </a:solidFill>
              </a:rPr>
              <a:t>Colour of Poverty – Colour of Change</a:t>
            </a:r>
            <a:endParaRPr lang="en-CA" sz="2900" smtClean="0"/>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en-CA" sz="2000" b="1" dirty="0" smtClean="0"/>
              <a:t>11)</a:t>
            </a:r>
            <a:r>
              <a:rPr lang="en-CA" sz="2000" dirty="0" smtClean="0"/>
              <a:t> </a:t>
            </a:r>
            <a:r>
              <a:rPr lang="en-CA" sz="2000" b="1" i="1" dirty="0">
                <a:solidFill>
                  <a:srgbClr val="C00000"/>
                </a:solidFill>
              </a:rPr>
              <a:t>Restructure legal aid</a:t>
            </a:r>
            <a:r>
              <a:rPr lang="en-CA" sz="2000" i="1" dirty="0">
                <a:solidFill>
                  <a:srgbClr val="C00000"/>
                </a:solidFill>
              </a:rPr>
              <a:t> </a:t>
            </a:r>
            <a:r>
              <a:rPr lang="en-CA" sz="2000" dirty="0"/>
              <a:t>and make it truly accessible for the </a:t>
            </a:r>
            <a:r>
              <a:rPr lang="en-CA" sz="2000" dirty="0" err="1"/>
              <a:t>racialized</a:t>
            </a:r>
            <a:r>
              <a:rPr lang="en-CA" sz="2000" dirty="0"/>
              <a:t> working poor, provide </a:t>
            </a:r>
            <a:r>
              <a:rPr lang="en-CA" sz="2000" b="1" i="1" dirty="0">
                <a:solidFill>
                  <a:srgbClr val="C00000"/>
                </a:solidFill>
              </a:rPr>
              <a:t>increased support for legal clinics</a:t>
            </a:r>
            <a:r>
              <a:rPr lang="en-CA" sz="2000" i="1" dirty="0">
                <a:solidFill>
                  <a:srgbClr val="C00000"/>
                </a:solidFill>
              </a:rPr>
              <a:t> </a:t>
            </a:r>
            <a:r>
              <a:rPr lang="en-CA" sz="2000" dirty="0"/>
              <a:t>which address the needs of </a:t>
            </a:r>
            <a:r>
              <a:rPr lang="en-CA" sz="2000" dirty="0" err="1"/>
              <a:t>racialized</a:t>
            </a:r>
            <a:r>
              <a:rPr lang="en-CA" sz="2000" dirty="0"/>
              <a:t> communities and set up a </a:t>
            </a:r>
            <a:r>
              <a:rPr lang="en-CA" sz="2000" b="1" i="1" dirty="0">
                <a:solidFill>
                  <a:srgbClr val="C00000"/>
                </a:solidFill>
              </a:rPr>
              <a:t>provincially funded Court Challenges </a:t>
            </a:r>
            <a:r>
              <a:rPr lang="en-CA" sz="2000" b="1" i="1" dirty="0" smtClean="0">
                <a:solidFill>
                  <a:srgbClr val="C00000"/>
                </a:solidFill>
              </a:rPr>
              <a:t>Program</a:t>
            </a:r>
            <a:r>
              <a:rPr lang="en-CA" sz="2000" b="1" i="1" dirty="0" smtClean="0"/>
              <a:t>.</a:t>
            </a:r>
            <a:endParaRPr lang="en-CA" sz="2000" b="1" i="1" dirty="0"/>
          </a:p>
          <a:p>
            <a:pPr marL="0" indent="0" eaLnBrk="1" fontAlgn="auto" hangingPunct="1">
              <a:spcAft>
                <a:spcPts val="0"/>
              </a:spcAft>
              <a:buFont typeface="Arial" pitchFamily="34" charset="0"/>
              <a:buNone/>
              <a:defRPr/>
            </a:pPr>
            <a:r>
              <a:rPr lang="en-CA" sz="2000" dirty="0"/>
              <a:t> </a:t>
            </a:r>
          </a:p>
          <a:p>
            <a:pPr marL="0" indent="0" eaLnBrk="1" fontAlgn="auto" hangingPunct="1">
              <a:spcAft>
                <a:spcPts val="0"/>
              </a:spcAft>
              <a:buFont typeface="Arial" pitchFamily="34" charset="0"/>
              <a:buNone/>
              <a:defRPr/>
            </a:pPr>
            <a:r>
              <a:rPr lang="en-CA" sz="2000" b="1" dirty="0" smtClean="0"/>
              <a:t>12)</a:t>
            </a:r>
            <a:r>
              <a:rPr lang="en-CA" sz="2000" dirty="0" smtClean="0"/>
              <a:t> </a:t>
            </a:r>
            <a:r>
              <a:rPr lang="en-CA" sz="2000" dirty="0"/>
              <a:t>Create strong legislation that will mandate trade and professional regulatory bodies to </a:t>
            </a:r>
            <a:r>
              <a:rPr lang="en-CA" sz="2000" b="1" i="1" dirty="0">
                <a:solidFill>
                  <a:srgbClr val="C00000"/>
                </a:solidFill>
              </a:rPr>
              <a:t>remove all barriers to accreditation and employment</a:t>
            </a:r>
            <a:r>
              <a:rPr lang="en-CA" sz="2000" i="1" dirty="0">
                <a:solidFill>
                  <a:srgbClr val="C00000"/>
                </a:solidFill>
              </a:rPr>
              <a:t> </a:t>
            </a:r>
            <a:r>
              <a:rPr lang="en-CA" sz="2000" dirty="0"/>
              <a:t>as now faced by </a:t>
            </a:r>
            <a:r>
              <a:rPr lang="en-CA" sz="2000" b="1" i="1" dirty="0">
                <a:solidFill>
                  <a:srgbClr val="C00000"/>
                </a:solidFill>
              </a:rPr>
              <a:t>internationally trained and educated trades-people and professionals</a:t>
            </a:r>
            <a:r>
              <a:rPr lang="en-CA" sz="2000" dirty="0" smtClean="0"/>
              <a:t>.</a:t>
            </a:r>
          </a:p>
          <a:p>
            <a:pPr marL="0" indent="0" eaLnBrk="1" fontAlgn="auto" hangingPunct="1">
              <a:spcAft>
                <a:spcPts val="0"/>
              </a:spcAft>
              <a:buFont typeface="Arial" pitchFamily="34" charset="0"/>
              <a:buNone/>
              <a:defRPr/>
            </a:pPr>
            <a:endParaRPr lang="en-CA" sz="2000" dirty="0"/>
          </a:p>
          <a:p>
            <a:pPr marL="0" indent="0" eaLnBrk="1" fontAlgn="auto" hangingPunct="1">
              <a:spcAft>
                <a:spcPts val="0"/>
              </a:spcAft>
              <a:buFont typeface="Arial" pitchFamily="34" charset="0"/>
              <a:buNone/>
              <a:defRPr/>
            </a:pPr>
            <a:r>
              <a:rPr lang="en-CA" sz="2000" b="1" dirty="0" smtClean="0"/>
              <a:t>13)</a:t>
            </a:r>
            <a:r>
              <a:rPr lang="en-CA" sz="2000" dirty="0" smtClean="0"/>
              <a:t> </a:t>
            </a:r>
            <a:r>
              <a:rPr lang="en-CA" sz="2000" dirty="0"/>
              <a:t>Establish clearly identified</a:t>
            </a:r>
            <a:r>
              <a:rPr lang="en-CA" sz="2000" b="1" dirty="0"/>
              <a:t> </a:t>
            </a:r>
            <a:r>
              <a:rPr lang="en-CA" sz="2000" b="1" i="1" dirty="0">
                <a:solidFill>
                  <a:srgbClr val="C00000"/>
                </a:solidFill>
              </a:rPr>
              <a:t>goals</a:t>
            </a:r>
            <a:r>
              <a:rPr lang="en-CA" sz="2000" dirty="0"/>
              <a:t> and specific </a:t>
            </a:r>
            <a:r>
              <a:rPr lang="en-CA" sz="2000" b="1" i="1" dirty="0">
                <a:solidFill>
                  <a:srgbClr val="C00000"/>
                </a:solidFill>
              </a:rPr>
              <a:t>benchmarks</a:t>
            </a:r>
            <a:r>
              <a:rPr lang="en-CA" sz="2000" b="1" dirty="0"/>
              <a:t> </a:t>
            </a:r>
            <a:r>
              <a:rPr lang="en-CA" sz="2000" dirty="0"/>
              <a:t>and</a:t>
            </a:r>
            <a:r>
              <a:rPr lang="en-CA" sz="2000" b="1" dirty="0"/>
              <a:t> </a:t>
            </a:r>
            <a:r>
              <a:rPr lang="en-CA" sz="2000" b="1" i="1" dirty="0">
                <a:solidFill>
                  <a:srgbClr val="C00000"/>
                </a:solidFill>
              </a:rPr>
              <a:t>indicators</a:t>
            </a:r>
            <a:r>
              <a:rPr lang="en-CA" sz="2000" dirty="0"/>
              <a:t> in order to best measure and monitor the progress of any </a:t>
            </a:r>
            <a:r>
              <a:rPr lang="en-CA" sz="2000" b="1" i="1" dirty="0">
                <a:solidFill>
                  <a:srgbClr val="C00000"/>
                </a:solidFill>
              </a:rPr>
              <a:t>poverty reduction </a:t>
            </a:r>
            <a:r>
              <a:rPr lang="en-CA" sz="2000" b="1" i="1" dirty="0" smtClean="0">
                <a:solidFill>
                  <a:srgbClr val="C00000"/>
                </a:solidFill>
              </a:rPr>
              <a:t>strategy and implementation plan</a:t>
            </a:r>
            <a:r>
              <a:rPr lang="en-CA" sz="2000" dirty="0" smtClean="0"/>
              <a:t> </a:t>
            </a:r>
            <a:r>
              <a:rPr lang="en-CA" sz="2000" dirty="0"/>
              <a:t>as </a:t>
            </a:r>
            <a:r>
              <a:rPr lang="en-CA" sz="2000" dirty="0" smtClean="0"/>
              <a:t>they relate </a:t>
            </a:r>
            <a:r>
              <a:rPr lang="en-CA" sz="2000" dirty="0"/>
              <a:t>to </a:t>
            </a:r>
            <a:r>
              <a:rPr lang="en-CA" sz="2000" dirty="0" err="1"/>
              <a:t>racialized</a:t>
            </a:r>
            <a:r>
              <a:rPr lang="en-CA" sz="2000" dirty="0"/>
              <a:t> </a:t>
            </a:r>
            <a:r>
              <a:rPr lang="en-CA" sz="2000" dirty="0" smtClean="0"/>
              <a:t>as well as </a:t>
            </a:r>
            <a:r>
              <a:rPr lang="en-CA" sz="2000" dirty="0"/>
              <a:t>other historically disadvantaged </a:t>
            </a:r>
            <a:r>
              <a:rPr lang="en-CA" sz="2000" dirty="0" smtClean="0"/>
              <a:t>and </a:t>
            </a:r>
            <a:r>
              <a:rPr lang="en-CA" sz="2000" dirty="0"/>
              <a:t>marginalized communities</a:t>
            </a:r>
            <a:r>
              <a:rPr lang="en-CA" sz="2000" dirty="0" smtClean="0"/>
              <a:t>.</a:t>
            </a:r>
            <a:endParaRPr lang="en-CA"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274638"/>
            <a:ext cx="8229600" cy="868362"/>
          </a:xfrm>
        </p:spPr>
        <p:txBody>
          <a:bodyPr/>
          <a:lstStyle/>
          <a:p>
            <a:pPr algn="l" eaLnBrk="1" hangingPunct="1"/>
            <a:r>
              <a:rPr lang="en-CA" sz="2000" b="1" smtClean="0"/>
              <a:t>Example # 2 ( cont’d ) – peoples of colour - </a:t>
            </a:r>
            <a:r>
              <a:rPr lang="en-CA" sz="2000" smtClean="0"/>
              <a:t/>
            </a:r>
            <a:br>
              <a:rPr lang="en-CA" sz="2000" smtClean="0"/>
            </a:br>
            <a:r>
              <a:rPr lang="en-CA" sz="2900" b="1" smtClean="0">
                <a:solidFill>
                  <a:srgbClr val="C00000"/>
                </a:solidFill>
              </a:rPr>
              <a:t>Colour of Poverty – Colour of Change</a:t>
            </a:r>
            <a:endParaRPr lang="en-CA" sz="2900" smtClean="0"/>
          </a:p>
        </p:txBody>
      </p:sp>
      <p:sp>
        <p:nvSpPr>
          <p:cNvPr id="41986" name="Content Placeholder 2"/>
          <p:cNvSpPr>
            <a:spLocks noGrp="1"/>
          </p:cNvSpPr>
          <p:nvPr>
            <p:ph idx="1"/>
          </p:nvPr>
        </p:nvSpPr>
        <p:spPr>
          <a:xfrm>
            <a:off x="457200" y="1143000"/>
            <a:ext cx="8229600" cy="5334000"/>
          </a:xfrm>
        </p:spPr>
        <p:txBody>
          <a:bodyPr/>
          <a:lstStyle/>
          <a:p>
            <a:pPr marL="0" indent="0" eaLnBrk="1" hangingPunct="1">
              <a:buFont typeface="Arial" charset="0"/>
              <a:buNone/>
            </a:pPr>
            <a:endParaRPr lang="en-US" sz="2000" smtClean="0"/>
          </a:p>
          <a:p>
            <a:pPr marL="0" indent="0" eaLnBrk="1" hangingPunct="1">
              <a:buFont typeface="Arial" charset="0"/>
              <a:buNone/>
            </a:pPr>
            <a:r>
              <a:rPr lang="en-US" sz="2000" b="1" smtClean="0"/>
              <a:t>14) </a:t>
            </a:r>
            <a:r>
              <a:rPr lang="en-US" sz="2000" smtClean="0"/>
              <a:t>The provincial government needs to clearly articulate and adopt an enabling legislative framework – which would also provide for all the necessary powers and authorities – so that Municipal governments that are interested can effectively and creatively implement </a:t>
            </a:r>
            <a:r>
              <a:rPr lang="en-US" sz="2000" b="1" i="1" smtClean="0">
                <a:solidFill>
                  <a:srgbClr val="C00000"/>
                </a:solidFill>
                <a:hlinkClick r:id="rId2"/>
              </a:rPr>
              <a:t>Inclusionary Housing – Inclusionary Zoning</a:t>
            </a:r>
            <a:r>
              <a:rPr lang="en-US" sz="2000" smtClean="0"/>
              <a:t> by-laws, provisions and programs.</a:t>
            </a:r>
          </a:p>
          <a:p>
            <a:pPr marL="0" indent="0" eaLnBrk="1" hangingPunct="1">
              <a:buFont typeface="Arial" charset="0"/>
              <a:buNone/>
            </a:pPr>
            <a:endParaRPr lang="en-CA" sz="2000" smtClean="0"/>
          </a:p>
          <a:p>
            <a:pPr marL="0" indent="0" eaLnBrk="1" hangingPunct="1">
              <a:buFont typeface="Arial" charset="0"/>
              <a:buNone/>
            </a:pPr>
            <a:r>
              <a:rPr lang="en-US" sz="2000" b="1" smtClean="0"/>
              <a:t>15)</a:t>
            </a:r>
            <a:r>
              <a:rPr lang="en-US" sz="2000" smtClean="0"/>
              <a:t> It is necessary to </a:t>
            </a:r>
            <a:r>
              <a:rPr lang="en-US" sz="2000" b="1" i="1" smtClean="0">
                <a:solidFill>
                  <a:srgbClr val="C00000"/>
                </a:solidFill>
              </a:rPr>
              <a:t>expand the waiting list priority setting process around access to affordable</a:t>
            </a:r>
            <a:r>
              <a:rPr lang="en-CA" sz="2000" b="1" i="1" smtClean="0">
                <a:solidFill>
                  <a:srgbClr val="C00000"/>
                </a:solidFill>
              </a:rPr>
              <a:t> </a:t>
            </a:r>
            <a:r>
              <a:rPr lang="en-US" sz="2000" b="1" i="1" smtClean="0">
                <a:solidFill>
                  <a:srgbClr val="C00000"/>
                </a:solidFill>
              </a:rPr>
              <a:t>housing</a:t>
            </a:r>
            <a:r>
              <a:rPr lang="en-US" sz="2000" smtClean="0"/>
              <a:t> – linking it to prevailing local-regional socio-economic inequity and disparity – so that in the same way that we often rightly prioritize or fast-track single mothers, youth or others – we need consider the other critical historically and socially imbedded disadvantage – impacting peoples of colour, First Peoples and persons with disability.</a:t>
            </a:r>
            <a:endParaRPr lang="en-CA" sz="2000" smtClean="0"/>
          </a:p>
          <a:p>
            <a:pPr marL="0" indent="0" eaLnBrk="1" hangingPunct="1">
              <a:buFont typeface="Arial" charset="0"/>
              <a:buNone/>
            </a:pPr>
            <a:endParaRPr lang="en-CA"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CA" b="1" smtClean="0">
                <a:solidFill>
                  <a:srgbClr val="C00000"/>
                </a:solidFill>
              </a:rPr>
              <a:t>First Peoples + peoples of colour</a:t>
            </a:r>
          </a:p>
        </p:txBody>
      </p:sp>
      <p:sp>
        <p:nvSpPr>
          <p:cNvPr id="15362" name="Content Placeholder 2"/>
          <p:cNvSpPr>
            <a:spLocks noGrp="1"/>
          </p:cNvSpPr>
          <p:nvPr>
            <p:ph idx="1"/>
          </p:nvPr>
        </p:nvSpPr>
        <p:spPr/>
        <p:txBody>
          <a:bodyPr/>
          <a:lstStyle/>
          <a:p>
            <a:pPr eaLnBrk="1" hangingPunct="1"/>
            <a:r>
              <a:rPr lang="en-US" sz="2000" smtClean="0"/>
              <a:t>though there are many links between First Peoples struggles and those of other racialized groups – peoples of colour ( or in Federal government language – “visible minorities” ) – in Ontario and across Canada – these chapters focus on the experiences of peoples of colour, including those who are newcomers to Canada – due to the fact that First Peoples claims to justice are distinct and require a additional and different set of Federal Government strategies, comprehensive policy responses, revenue sharing and equitable funding arrangements reflective of First Peoples’ unique and specific historical relationship with Canada</a:t>
            </a:r>
          </a:p>
          <a:p>
            <a:pPr eaLnBrk="1" hangingPunct="1"/>
            <a:r>
              <a:rPr lang="en-US" sz="2000" smtClean="0">
                <a:solidFill>
                  <a:srgbClr val="C00000"/>
                </a:solidFill>
              </a:rPr>
              <a:t>racialized inequity and disparity – intersecting with </a:t>
            </a:r>
            <a:r>
              <a:rPr lang="en-US" sz="2000" i="1" smtClean="0">
                <a:solidFill>
                  <a:srgbClr val="C00000"/>
                </a:solidFill>
                <a:hlinkClick r:id="rId2"/>
              </a:rPr>
              <a:t>other</a:t>
            </a:r>
            <a:r>
              <a:rPr lang="en-US" sz="2000" smtClean="0">
                <a:solidFill>
                  <a:srgbClr val="C00000"/>
                </a:solidFill>
              </a:rPr>
              <a:t> </a:t>
            </a:r>
            <a:r>
              <a:rPr lang="en-US" sz="2000" i="1" smtClean="0">
                <a:solidFill>
                  <a:srgbClr val="C00000"/>
                </a:solidFill>
                <a:hlinkClick r:id="rId3"/>
              </a:rPr>
              <a:t>dimensions</a:t>
            </a:r>
            <a:r>
              <a:rPr lang="en-US" sz="2000" smtClean="0">
                <a:solidFill>
                  <a:srgbClr val="C00000"/>
                </a:solidFill>
              </a:rPr>
              <a:t> of </a:t>
            </a:r>
            <a:r>
              <a:rPr lang="en-US" sz="2000" i="1" smtClean="0">
                <a:solidFill>
                  <a:srgbClr val="C00000"/>
                </a:solidFill>
                <a:hlinkClick r:id="rId4"/>
              </a:rPr>
              <a:t>exclusion</a:t>
            </a:r>
            <a:r>
              <a:rPr lang="en-US" sz="2000" smtClean="0">
                <a:solidFill>
                  <a:srgbClr val="C00000"/>
                </a:solidFill>
              </a:rPr>
              <a:t> – are linked to structures in society &amp; in the economy that have led to the concentration of wealth and economic power in the hands of a few, which at the same time set off the growing “colour-coded” inequality of life opportunities, life chances and life outcomes across Canada</a:t>
            </a:r>
            <a:endParaRPr lang="en-CA" sz="2000" smtClean="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274638"/>
            <a:ext cx="8229600" cy="868362"/>
          </a:xfrm>
        </p:spPr>
        <p:txBody>
          <a:bodyPr/>
          <a:lstStyle/>
          <a:p>
            <a:pPr algn="l" eaLnBrk="1" hangingPunct="1"/>
            <a:r>
              <a:rPr lang="en-CA" sz="2000" b="1" smtClean="0"/>
              <a:t>Example # 2 ( cont’d ) – peoples of colour - </a:t>
            </a:r>
            <a:r>
              <a:rPr lang="en-CA" sz="2000" smtClean="0"/>
              <a:t/>
            </a:r>
            <a:br>
              <a:rPr lang="en-CA" sz="2000" smtClean="0"/>
            </a:br>
            <a:r>
              <a:rPr lang="en-CA" sz="2900" b="1" smtClean="0">
                <a:solidFill>
                  <a:srgbClr val="C00000"/>
                </a:solidFill>
              </a:rPr>
              <a:t>Colour of Poverty – Colour of Change</a:t>
            </a:r>
            <a:endParaRPr lang="en-CA" sz="2900" smtClean="0"/>
          </a:p>
        </p:txBody>
      </p:sp>
      <p:sp>
        <p:nvSpPr>
          <p:cNvPr id="43010" name="Content Placeholder 2"/>
          <p:cNvSpPr>
            <a:spLocks noGrp="1"/>
          </p:cNvSpPr>
          <p:nvPr>
            <p:ph idx="1"/>
          </p:nvPr>
        </p:nvSpPr>
        <p:spPr>
          <a:xfrm>
            <a:off x="457200" y="1219200"/>
            <a:ext cx="8229600" cy="5257800"/>
          </a:xfrm>
        </p:spPr>
        <p:txBody>
          <a:bodyPr/>
          <a:lstStyle/>
          <a:p>
            <a:pPr marL="0" indent="0" eaLnBrk="1" hangingPunct="1">
              <a:buFont typeface="Arial" charset="0"/>
              <a:buNone/>
            </a:pPr>
            <a:r>
              <a:rPr lang="en-US" sz="2000" b="1" smtClean="0"/>
              <a:t>16)</a:t>
            </a:r>
            <a:r>
              <a:rPr lang="en-US" sz="2000" smtClean="0"/>
              <a:t> In working for an equitable, inclusive and sustainable economic future - from energy audits in urban centres, solar panels, windmills and biomass to new transit spending – green jobs should mean critical investments in both long-disadvantaged communities as well as those that have been recently among the hardest hit. </a:t>
            </a:r>
            <a:r>
              <a:rPr lang="en-US" sz="2000" b="1" i="1" smtClean="0">
                <a:solidFill>
                  <a:srgbClr val="C00000"/>
                </a:solidFill>
              </a:rPr>
              <a:t>We need build an equitable and inclusive green economy strong enough to lift ALL people out of poverty</a:t>
            </a:r>
            <a:r>
              <a:rPr lang="en-US" sz="2000" smtClean="0"/>
              <a:t>. In working together to advocate for real local, provincial as well as federal commitments to job creation – and the related employment training opportunities to allow for </a:t>
            </a:r>
            <a:r>
              <a:rPr lang="en-US" sz="2000" b="1" i="1" smtClean="0">
                <a:solidFill>
                  <a:srgbClr val="C00000"/>
                </a:solidFill>
              </a:rPr>
              <a:t>full, fair and equitable access to the future green economy </a:t>
            </a:r>
            <a:r>
              <a:rPr lang="en-US" sz="2000" smtClean="0"/>
              <a:t>– most especially for people from historically disadvantaged groups and communities – we’re able to fight poverty, build equity and social justice as well as help prevent environmental degradation. So in the midst of economic upheaval it is time to make the connections, broaden our shared understanding and together clearly identify the intersections between equity, economic fairness, good jobs and justice for all Ontarians – equity, inclusion and shared pathways to fairness, justice and sustainability.</a:t>
            </a:r>
            <a:endParaRPr lang="en-CA"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CA" b="1" smtClean="0">
                <a:solidFill>
                  <a:srgbClr val="C00000"/>
                </a:solidFill>
              </a:rPr>
              <a:t>Racialized inequity and disparity</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sz="2000" dirty="0" err="1" smtClean="0"/>
              <a:t>racialized</a:t>
            </a:r>
            <a:r>
              <a:rPr lang="en-US" sz="2000" dirty="0" smtClean="0"/>
              <a:t> inequity and disparity </a:t>
            </a:r>
            <a:r>
              <a:rPr lang="en-US" sz="2000" dirty="0"/>
              <a:t>is a multidimensional phenomenon, encompassing the inability to satisfy basic needs, inadequate control over access to resources, lack of education &amp;</a:t>
            </a:r>
            <a:r>
              <a:rPr lang="en-US" sz="2000" dirty="0" smtClean="0"/>
              <a:t> </a:t>
            </a:r>
            <a:r>
              <a:rPr lang="en-US" sz="2000" dirty="0"/>
              <a:t>skills, lack of shelter, poor health, malnutrition, poor access to water and sanitation, vulnerability to shocks, violence and crime, lack of political </a:t>
            </a:r>
            <a:r>
              <a:rPr lang="en-US" sz="2000" dirty="0" smtClean="0"/>
              <a:t>freedom, </a:t>
            </a:r>
            <a:r>
              <a:rPr lang="en-US" sz="2000" dirty="0"/>
              <a:t>loss of voice in </a:t>
            </a:r>
            <a:r>
              <a:rPr lang="en-US" sz="2000" dirty="0" smtClean="0"/>
              <a:t>society, etc.</a:t>
            </a:r>
          </a:p>
          <a:p>
            <a:pPr eaLnBrk="1" fontAlgn="auto" hangingPunct="1">
              <a:spcAft>
                <a:spcPts val="0"/>
              </a:spcAft>
              <a:buFont typeface="Arial" pitchFamily="34" charset="0"/>
              <a:buChar char="•"/>
              <a:defRPr/>
            </a:pPr>
            <a:r>
              <a:rPr lang="en-US" sz="2000" dirty="0">
                <a:solidFill>
                  <a:srgbClr val="C00000"/>
                </a:solidFill>
              </a:rPr>
              <a:t>To understand these </a:t>
            </a:r>
            <a:r>
              <a:rPr lang="en-US" sz="2000" dirty="0" smtClean="0">
                <a:solidFill>
                  <a:srgbClr val="C00000"/>
                </a:solidFill>
              </a:rPr>
              <a:t>complex, unique and disproportionate “drivers</a:t>
            </a:r>
            <a:r>
              <a:rPr lang="en-US" sz="2000" dirty="0">
                <a:solidFill>
                  <a:srgbClr val="C00000"/>
                </a:solidFill>
              </a:rPr>
              <a:t>” of </a:t>
            </a:r>
            <a:r>
              <a:rPr lang="en-US" sz="2000" dirty="0" smtClean="0">
                <a:solidFill>
                  <a:srgbClr val="C00000"/>
                </a:solidFill>
              </a:rPr>
              <a:t>inequity and disparity</a:t>
            </a:r>
            <a:r>
              <a:rPr lang="en-US" sz="2000" dirty="0">
                <a:solidFill>
                  <a:srgbClr val="C00000"/>
                </a:solidFill>
              </a:rPr>
              <a:t>, we need to look at a number of key indicators </a:t>
            </a:r>
            <a:r>
              <a:rPr lang="en-US" sz="2000" dirty="0" smtClean="0">
                <a:solidFill>
                  <a:srgbClr val="C00000"/>
                </a:solidFill>
              </a:rPr>
              <a:t>– </a:t>
            </a:r>
          </a:p>
          <a:p>
            <a:pPr marL="0" indent="0" eaLnBrk="1" fontAlgn="auto" hangingPunct="1">
              <a:spcAft>
                <a:spcPts val="0"/>
              </a:spcAft>
              <a:buFont typeface="Arial" pitchFamily="34" charset="0"/>
              <a:buNone/>
              <a:defRPr/>
            </a:pPr>
            <a:endParaRPr lang="en-US" sz="800" dirty="0" smtClean="0"/>
          </a:p>
          <a:p>
            <a:pPr lvl="1" eaLnBrk="1" fontAlgn="auto" hangingPunct="1">
              <a:spcAft>
                <a:spcPts val="0"/>
              </a:spcAft>
              <a:buFont typeface="Arial" pitchFamily="34" charset="0"/>
              <a:buChar char="–"/>
              <a:defRPr/>
            </a:pPr>
            <a:r>
              <a:rPr lang="en-US" sz="2000" dirty="0" smtClean="0"/>
              <a:t>qualitative </a:t>
            </a:r>
            <a:r>
              <a:rPr lang="en-US" sz="2000" dirty="0"/>
              <a:t>indicators that show the constraints poor people face in access to opportunity, quality of life and dignity, within the context of their own </a:t>
            </a:r>
            <a:r>
              <a:rPr lang="en-US" sz="2000" dirty="0" smtClean="0"/>
              <a:t>communities</a:t>
            </a:r>
          </a:p>
          <a:p>
            <a:pPr lvl="1" eaLnBrk="1" fontAlgn="auto" hangingPunct="1">
              <a:spcAft>
                <a:spcPts val="0"/>
              </a:spcAft>
              <a:buFont typeface="Arial" pitchFamily="34" charset="0"/>
              <a:buChar char="–"/>
              <a:defRPr/>
            </a:pPr>
            <a:r>
              <a:rPr lang="en-US" sz="2000" dirty="0" smtClean="0">
                <a:solidFill>
                  <a:srgbClr val="C00000"/>
                </a:solidFill>
              </a:rPr>
              <a:t>quantitative </a:t>
            </a:r>
            <a:r>
              <a:rPr lang="en-US" sz="2000" dirty="0">
                <a:solidFill>
                  <a:srgbClr val="C00000"/>
                </a:solidFill>
              </a:rPr>
              <a:t>social indicators such as income, housing, health status, educational outcomes, infant mortality, etc.  </a:t>
            </a:r>
            <a:endParaRPr lang="en-CA" sz="2000" dirty="0">
              <a:solidFill>
                <a:srgbClr val="C00000"/>
              </a:solidFill>
            </a:endParaRPr>
          </a:p>
          <a:p>
            <a:pPr eaLnBrk="1" fontAlgn="auto" hangingPunct="1">
              <a:spcAft>
                <a:spcPts val="0"/>
              </a:spcAft>
              <a:buFont typeface="Arial" pitchFamily="34" charset="0"/>
              <a:buChar char="•"/>
              <a:defRPr/>
            </a:pPr>
            <a:endParaRPr lang="en-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3200" b="1" smtClean="0">
                <a:solidFill>
                  <a:srgbClr val="C00000"/>
                </a:solidFill>
              </a:rPr>
              <a:t>Understanding the link between “race” and disproportionate disadvantage</a:t>
            </a:r>
            <a:endParaRPr lang="en-CA" sz="3200" smtClean="0">
              <a:solidFill>
                <a:srgbClr val="C00000"/>
              </a:solidFill>
            </a:endParaRP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000" dirty="0" smtClean="0"/>
              <a:t>in </a:t>
            </a:r>
            <a:r>
              <a:rPr lang="en-US" sz="2000" dirty="0"/>
              <a:t>societies dominated by people of white, Caucasian or European backgrounds, First Peoples and peoples of </a:t>
            </a:r>
            <a:r>
              <a:rPr lang="en-US" sz="2000" dirty="0" err="1"/>
              <a:t>colour</a:t>
            </a:r>
            <a:r>
              <a:rPr lang="en-US" sz="2000" dirty="0"/>
              <a:t> have long been targets of discrimination and social exclusion in legal, socio-economic and political spheres. Such groups are said to be </a:t>
            </a:r>
            <a:r>
              <a:rPr lang="en-US" sz="2000" dirty="0" err="1"/>
              <a:t>racialized</a:t>
            </a:r>
            <a:r>
              <a:rPr lang="en-US" sz="2000" dirty="0"/>
              <a:t> or marked, by the dominant group, as inferior. Racialization doesn't just refer to individual beliefs and attitudes toward specific First Peoples or peoples of </a:t>
            </a:r>
            <a:r>
              <a:rPr lang="en-US" sz="2000" dirty="0" err="1"/>
              <a:t>colour</a:t>
            </a:r>
            <a:r>
              <a:rPr lang="en-US" sz="2000" dirty="0"/>
              <a:t> in society, it also includes </a:t>
            </a:r>
            <a:r>
              <a:rPr lang="en-US" sz="2000" dirty="0" smtClean="0"/>
              <a:t>the institutional, structural and systemic </a:t>
            </a:r>
            <a:r>
              <a:rPr lang="en-US" sz="2000" dirty="0"/>
              <a:t>built-in features of society, the way that institutions </a:t>
            </a:r>
            <a:r>
              <a:rPr lang="en-US" sz="2000" dirty="0" smtClean="0"/>
              <a:t>( like </a:t>
            </a:r>
            <a:r>
              <a:rPr lang="en-US" sz="2000" i="1" dirty="0">
                <a:hlinkClick r:id="rId2"/>
              </a:rPr>
              <a:t>education</a:t>
            </a:r>
            <a:r>
              <a:rPr lang="en-US" sz="2000" dirty="0"/>
              <a:t>, </a:t>
            </a:r>
            <a:r>
              <a:rPr lang="en-US" sz="2000" i="1" dirty="0">
                <a:hlinkClick r:id="rId3"/>
              </a:rPr>
              <a:t>health</a:t>
            </a:r>
            <a:r>
              <a:rPr lang="en-US" sz="2000" dirty="0"/>
              <a:t>, social services and the </a:t>
            </a:r>
            <a:r>
              <a:rPr lang="en-US" sz="2000" i="1" dirty="0">
                <a:hlinkClick r:id="rId4"/>
              </a:rPr>
              <a:t>justice </a:t>
            </a:r>
            <a:r>
              <a:rPr lang="en-US" sz="2000" i="1" dirty="0" smtClean="0">
                <a:hlinkClick r:id="rId4"/>
              </a:rPr>
              <a:t>system </a:t>
            </a:r>
            <a:r>
              <a:rPr lang="en-US" sz="2000" dirty="0" smtClean="0"/>
              <a:t>for example ) </a:t>
            </a:r>
            <a:r>
              <a:rPr lang="en-US" sz="2000" dirty="0"/>
              <a:t>function – day in and day </a:t>
            </a:r>
            <a:r>
              <a:rPr lang="en-US" sz="2000" dirty="0" smtClean="0"/>
              <a:t>out</a:t>
            </a:r>
          </a:p>
          <a:p>
            <a:pPr eaLnBrk="1" fontAlgn="auto" hangingPunct="1">
              <a:spcAft>
                <a:spcPts val="0"/>
              </a:spcAft>
              <a:buFont typeface="Arial" pitchFamily="34" charset="0"/>
              <a:buChar char="•"/>
              <a:defRPr/>
            </a:pPr>
            <a:r>
              <a:rPr lang="en-US" sz="2000" dirty="0" smtClean="0">
                <a:solidFill>
                  <a:srgbClr val="C00000"/>
                </a:solidFill>
              </a:rPr>
              <a:t>this discrimination </a:t>
            </a:r>
            <a:r>
              <a:rPr lang="en-US" sz="2000" dirty="0">
                <a:solidFill>
                  <a:srgbClr val="C00000"/>
                </a:solidFill>
              </a:rPr>
              <a:t>against </a:t>
            </a:r>
            <a:r>
              <a:rPr lang="en-US" sz="2000" dirty="0" err="1">
                <a:solidFill>
                  <a:srgbClr val="C00000"/>
                </a:solidFill>
              </a:rPr>
              <a:t>racialized</a:t>
            </a:r>
            <a:r>
              <a:rPr lang="en-US" sz="2000" dirty="0">
                <a:solidFill>
                  <a:srgbClr val="C00000"/>
                </a:solidFill>
              </a:rPr>
              <a:t> groups </a:t>
            </a:r>
            <a:r>
              <a:rPr lang="en-US" sz="2000" dirty="0" smtClean="0">
                <a:solidFill>
                  <a:srgbClr val="C00000"/>
                </a:solidFill>
              </a:rPr>
              <a:t>has been seen through </a:t>
            </a:r>
            <a:r>
              <a:rPr lang="en-US" sz="2000" dirty="0">
                <a:solidFill>
                  <a:srgbClr val="C00000"/>
                </a:solidFill>
              </a:rPr>
              <a:t>the </a:t>
            </a:r>
            <a:r>
              <a:rPr lang="en-US" sz="2000" dirty="0" smtClean="0">
                <a:solidFill>
                  <a:srgbClr val="C00000"/>
                </a:solidFill>
              </a:rPr>
              <a:t>era </a:t>
            </a:r>
            <a:r>
              <a:rPr lang="en-US" sz="2000" dirty="0">
                <a:solidFill>
                  <a:srgbClr val="C00000"/>
                </a:solidFill>
              </a:rPr>
              <a:t>of colonization and colonialism, slavery, the deliberate destruction of communities, racial segregation of schools and </a:t>
            </a:r>
            <a:r>
              <a:rPr lang="en-US" sz="2000" dirty="0" err="1">
                <a:solidFill>
                  <a:srgbClr val="C00000"/>
                </a:solidFill>
              </a:rPr>
              <a:t>neighbourhoods</a:t>
            </a:r>
            <a:r>
              <a:rPr lang="en-US" sz="2000" dirty="0">
                <a:solidFill>
                  <a:srgbClr val="C00000"/>
                </a:solidFill>
              </a:rPr>
              <a:t>, selective and punitive immigration policies, exploitation of certain groups' </a:t>
            </a:r>
            <a:r>
              <a:rPr lang="en-US" sz="2000" dirty="0" err="1">
                <a:solidFill>
                  <a:srgbClr val="C00000"/>
                </a:solidFill>
              </a:rPr>
              <a:t>labour</a:t>
            </a:r>
            <a:r>
              <a:rPr lang="en-US" sz="2000" dirty="0">
                <a:solidFill>
                  <a:srgbClr val="C00000"/>
                </a:solidFill>
              </a:rPr>
              <a:t>, over-policing of First Peoples as well as communities of </a:t>
            </a:r>
            <a:r>
              <a:rPr lang="en-US" sz="2000" dirty="0" err="1">
                <a:solidFill>
                  <a:srgbClr val="C00000"/>
                </a:solidFill>
              </a:rPr>
              <a:t>colour</a:t>
            </a:r>
            <a:r>
              <a:rPr lang="en-US" sz="2000" dirty="0">
                <a:solidFill>
                  <a:srgbClr val="C00000"/>
                </a:solidFill>
              </a:rPr>
              <a:t>, racial slurs, hate crimes, </a:t>
            </a:r>
            <a:r>
              <a:rPr lang="en-US" sz="2000" dirty="0" err="1" smtClean="0">
                <a:solidFill>
                  <a:srgbClr val="C00000"/>
                </a:solidFill>
              </a:rPr>
              <a:t>etc</a:t>
            </a:r>
            <a:r>
              <a:rPr lang="en-US" sz="2000" dirty="0" smtClean="0">
                <a:solidFill>
                  <a:srgbClr val="C00000"/>
                </a:solidFill>
              </a:rPr>
              <a:t>, etc.</a:t>
            </a:r>
            <a:endParaRPr lang="en-CA" sz="20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28600"/>
            <a:ext cx="8229600" cy="609600"/>
          </a:xfrm>
        </p:spPr>
        <p:txBody>
          <a:bodyPr/>
          <a:lstStyle/>
          <a:p>
            <a:pPr eaLnBrk="1" hangingPunct="1"/>
            <a:r>
              <a:rPr lang="en-CA" sz="2000" b="1" smtClean="0">
                <a:solidFill>
                  <a:srgbClr val="C00000"/>
                </a:solidFill>
              </a:rPr>
              <a:t>% Experiencing Discrimination - </a:t>
            </a:r>
            <a:r>
              <a:rPr lang="en-CA" sz="2000" b="1" i="1" smtClean="0">
                <a:solidFill>
                  <a:srgbClr val="C00000"/>
                </a:solidFill>
                <a:hlinkClick r:id="rId2"/>
              </a:rPr>
              <a:t>General Social Survey, 2004 Canada</a:t>
            </a:r>
            <a:endParaRPr lang="en-CA" sz="2000" i="1" smtClean="0">
              <a:solidFill>
                <a:srgbClr val="C00000"/>
              </a:solidFill>
            </a:endParaRPr>
          </a:p>
        </p:txBody>
      </p:sp>
      <p:sp>
        <p:nvSpPr>
          <p:cNvPr id="18434" name="Content Placeholder 2"/>
          <p:cNvSpPr>
            <a:spLocks noGrp="1"/>
          </p:cNvSpPr>
          <p:nvPr>
            <p:ph idx="1"/>
          </p:nvPr>
        </p:nvSpPr>
        <p:spPr>
          <a:xfrm>
            <a:off x="457200" y="838200"/>
            <a:ext cx="8229600" cy="5715000"/>
          </a:xfrm>
        </p:spPr>
        <p:txBody>
          <a:bodyPr/>
          <a:lstStyle/>
          <a:p>
            <a:pPr marL="0" indent="0" eaLnBrk="1" hangingPunct="1">
              <a:buFont typeface="Arial" charset="0"/>
              <a:buNone/>
            </a:pPr>
            <a:r>
              <a:rPr lang="en-CA" sz="1600" b="1" i="1" smtClean="0"/>
              <a:t>Aboriginal People		31%</a:t>
            </a:r>
            <a:endParaRPr lang="en-CA" sz="1600" smtClean="0"/>
          </a:p>
          <a:p>
            <a:pPr marL="0" indent="0" eaLnBrk="1" hangingPunct="1">
              <a:buFont typeface="Arial" charset="0"/>
              <a:buNone/>
            </a:pPr>
            <a:r>
              <a:rPr lang="en-CA" sz="1600" b="1" i="1" smtClean="0"/>
              <a:t>Recent Immigrants		26%</a:t>
            </a:r>
            <a:endParaRPr lang="en-CA" sz="1600" smtClean="0"/>
          </a:p>
          <a:p>
            <a:pPr marL="0" indent="0" eaLnBrk="1" hangingPunct="1">
              <a:buFont typeface="Arial" charset="0"/>
              <a:buNone/>
            </a:pPr>
            <a:r>
              <a:rPr lang="en-CA" sz="1600" b="1" i="1" smtClean="0"/>
              <a:t>Established Immigrants	18%</a:t>
            </a:r>
            <a:endParaRPr lang="en-CA" sz="1600" smtClean="0"/>
          </a:p>
          <a:p>
            <a:pPr marL="0" indent="0" eaLnBrk="1" hangingPunct="1">
              <a:buFont typeface="Arial" charset="0"/>
              <a:buNone/>
            </a:pPr>
            <a:r>
              <a:rPr lang="en-CA" sz="1600" b="1" i="1" smtClean="0"/>
              <a:t>Racialized Groups (All) 	28%</a:t>
            </a:r>
            <a:endParaRPr lang="en-CA" sz="1600" smtClean="0"/>
          </a:p>
          <a:p>
            <a:pPr marL="0" indent="0" eaLnBrk="1" hangingPunct="1">
              <a:buFont typeface="Arial" charset="0"/>
              <a:buNone/>
            </a:pPr>
            <a:r>
              <a:rPr lang="en-CA" sz="1600" b="1" i="1" smtClean="0"/>
              <a:t>		 -  Black    		        36%  </a:t>
            </a:r>
            <a:endParaRPr lang="en-CA" sz="1600" smtClean="0"/>
          </a:p>
          <a:p>
            <a:pPr marL="0" indent="0" eaLnBrk="1" hangingPunct="1">
              <a:buFont typeface="Arial" charset="0"/>
              <a:buNone/>
            </a:pPr>
            <a:r>
              <a:rPr lang="en-CA" sz="1600" b="1" i="1" smtClean="0"/>
              <a:t>		 -  Latin American 	        36%</a:t>
            </a:r>
            <a:endParaRPr lang="en-CA" sz="1600" smtClean="0"/>
          </a:p>
          <a:p>
            <a:pPr marL="0" indent="0" eaLnBrk="1" hangingPunct="1">
              <a:buFont typeface="Arial" charset="0"/>
              <a:buNone/>
            </a:pPr>
            <a:r>
              <a:rPr lang="en-CA" sz="1600" b="1" i="1" smtClean="0"/>
              <a:t>Not in Racialized Group	13%</a:t>
            </a:r>
            <a:endParaRPr lang="en-CA" sz="1600" smtClean="0"/>
          </a:p>
          <a:p>
            <a:pPr marL="0" indent="0" eaLnBrk="1" hangingPunct="1">
              <a:buFont typeface="Arial" charset="0"/>
              <a:buNone/>
            </a:pPr>
            <a:r>
              <a:rPr lang="en-CA" sz="1600" b="1" i="1" smtClean="0"/>
              <a:t>Born in Canada		10%</a:t>
            </a:r>
            <a:endParaRPr lang="en-CA" sz="1600" smtClean="0"/>
          </a:p>
          <a:p>
            <a:pPr marL="0" indent="0" eaLnBrk="1" hangingPunct="1">
              <a:buFont typeface="Arial" charset="0"/>
              <a:buNone/>
            </a:pPr>
            <a:r>
              <a:rPr lang="en-CA" sz="1600" b="1" i="1" smtClean="0"/>
              <a:t>Gays, Lesbian, Bisexuals	41%  </a:t>
            </a:r>
            <a:endParaRPr lang="en-CA" sz="1600" smtClean="0"/>
          </a:p>
          <a:p>
            <a:pPr marL="0" indent="0" eaLnBrk="1" hangingPunct="1">
              <a:buFont typeface="Arial" charset="0"/>
              <a:buNone/>
            </a:pPr>
            <a:r>
              <a:rPr lang="en-CA" sz="1600" b="1" i="1" smtClean="0"/>
              <a:t>    (Heterosexuals 14%)</a:t>
            </a:r>
            <a:endParaRPr lang="en-CA" sz="1600" smtClean="0"/>
          </a:p>
          <a:p>
            <a:pPr marL="0" indent="0" eaLnBrk="1" hangingPunct="1">
              <a:buFont typeface="Arial" charset="0"/>
              <a:buNone/>
            </a:pPr>
            <a:r>
              <a:rPr lang="en-CA" sz="1600" b="1" i="1" smtClean="0"/>
              <a:t>Youth - higher for immigrant than Canadian-born            34%</a:t>
            </a:r>
            <a:endParaRPr lang="en-CA" sz="1600" smtClean="0"/>
          </a:p>
          <a:p>
            <a:pPr marL="0" indent="0" eaLnBrk="1" hangingPunct="1">
              <a:buFont typeface="Arial" charset="0"/>
              <a:buNone/>
            </a:pPr>
            <a:r>
              <a:rPr lang="en-CA" sz="800" b="1" i="1" smtClean="0"/>
              <a:t> </a:t>
            </a:r>
            <a:endParaRPr lang="en-CA" sz="800" smtClean="0"/>
          </a:p>
          <a:p>
            <a:pPr marL="0" indent="0" eaLnBrk="1" hangingPunct="1">
              <a:buFont typeface="Arial" charset="0"/>
              <a:buNone/>
            </a:pPr>
            <a:r>
              <a:rPr lang="en-CA" sz="2000" b="1" smtClean="0">
                <a:solidFill>
                  <a:srgbClr val="C00000"/>
                </a:solidFill>
              </a:rPr>
              <a:t>% Experiencing Discrimination - </a:t>
            </a:r>
            <a:r>
              <a:rPr lang="en-CA" sz="2000" b="1" i="1" smtClean="0">
                <a:solidFill>
                  <a:srgbClr val="C00000"/>
                </a:solidFill>
                <a:hlinkClick r:id="rId3"/>
              </a:rPr>
              <a:t>Ethnic Diversity Survey, 2002 Canada</a:t>
            </a:r>
            <a:endParaRPr lang="en-CA" sz="2000" b="1" i="1" smtClean="0">
              <a:solidFill>
                <a:srgbClr val="C00000"/>
              </a:solidFill>
            </a:endParaRPr>
          </a:p>
          <a:p>
            <a:pPr marL="0" indent="0" eaLnBrk="1" hangingPunct="1">
              <a:buFont typeface="Arial" charset="0"/>
              <a:buNone/>
            </a:pPr>
            <a:r>
              <a:rPr lang="en-US" sz="1600" b="1" i="1" smtClean="0"/>
              <a:t>Caribbean     	               41%</a:t>
            </a:r>
            <a:endParaRPr lang="en-CA" sz="1600" b="1" smtClean="0"/>
          </a:p>
          <a:p>
            <a:pPr lvl="1" eaLnBrk="1" hangingPunct="1"/>
            <a:r>
              <a:rPr lang="en-US" sz="1600" b="1" i="1" smtClean="0"/>
              <a:t>  Jamaican	       51%</a:t>
            </a:r>
            <a:endParaRPr lang="en-CA" sz="1600" b="1" smtClean="0"/>
          </a:p>
          <a:p>
            <a:pPr marL="0" indent="0" eaLnBrk="1" hangingPunct="1">
              <a:buFont typeface="Arial" charset="0"/>
              <a:buNone/>
            </a:pPr>
            <a:r>
              <a:rPr lang="en-US" sz="1600" b="1" i="1" smtClean="0"/>
              <a:t>South Asian 	               40%</a:t>
            </a:r>
            <a:endParaRPr lang="en-CA" sz="1600" b="1" smtClean="0"/>
          </a:p>
          <a:p>
            <a:pPr marL="0" indent="0" eaLnBrk="1" hangingPunct="1">
              <a:buFont typeface="Arial" charset="0"/>
              <a:buNone/>
            </a:pPr>
            <a:r>
              <a:rPr lang="en-US" sz="1600" b="1" i="1" smtClean="0"/>
              <a:t>Latin American 	       40%</a:t>
            </a:r>
            <a:endParaRPr lang="en-CA" sz="1600" b="1" smtClean="0"/>
          </a:p>
          <a:p>
            <a:pPr marL="0" indent="0" eaLnBrk="1" hangingPunct="1">
              <a:buFont typeface="Arial" charset="0"/>
              <a:buNone/>
            </a:pPr>
            <a:r>
              <a:rPr lang="en-US" sz="1600" b="1" i="1" smtClean="0"/>
              <a:t>West Asian  	               28%</a:t>
            </a:r>
            <a:endParaRPr lang="en-CA" sz="1600" b="1" smtClean="0"/>
          </a:p>
          <a:p>
            <a:pPr marL="0" indent="0" eaLnBrk="1" hangingPunct="1">
              <a:buFont typeface="Arial" charset="0"/>
              <a:buNone/>
            </a:pPr>
            <a:r>
              <a:rPr lang="en-US" sz="1600" b="1" i="1" smtClean="0"/>
              <a:t>Not in Racialized Group      5%</a:t>
            </a:r>
            <a:endParaRPr lang="en-CA" sz="1600" b="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792162"/>
          </a:xfrm>
        </p:spPr>
        <p:txBody>
          <a:bodyPr/>
          <a:lstStyle/>
          <a:p>
            <a:pPr eaLnBrk="1" hangingPunct="1"/>
            <a:r>
              <a:rPr lang="en-CA" sz="3200" b="1" smtClean="0">
                <a:solidFill>
                  <a:srgbClr val="C00000"/>
                </a:solidFill>
              </a:rPr>
              <a:t>Social Determinants of Equity</a:t>
            </a:r>
          </a:p>
        </p:txBody>
      </p:sp>
      <p:sp>
        <p:nvSpPr>
          <p:cNvPr id="3" name="Content Placeholder 2"/>
          <p:cNvSpPr>
            <a:spLocks noGrp="1"/>
          </p:cNvSpPr>
          <p:nvPr>
            <p:ph idx="1"/>
          </p:nvPr>
        </p:nvSpPr>
        <p:spPr>
          <a:xfrm>
            <a:off x="457200" y="1066800"/>
            <a:ext cx="8229600" cy="5334000"/>
          </a:xfrm>
        </p:spPr>
        <p:txBody>
          <a:bodyPr rtlCol="0">
            <a:normAutofit fontScale="55000" lnSpcReduction="20000"/>
          </a:bodyPr>
          <a:lstStyle/>
          <a:p>
            <a:pPr eaLnBrk="1" fontAlgn="auto" hangingPunct="1">
              <a:spcAft>
                <a:spcPts val="0"/>
              </a:spcAft>
              <a:buFont typeface="Arial" pitchFamily="34" charset="0"/>
              <a:buChar char="•"/>
              <a:defRPr/>
            </a:pPr>
            <a:r>
              <a:rPr lang="en-US" sz="3600" dirty="0" smtClean="0"/>
              <a:t>the term “social determinants” is often applied in the context of health.  According to the </a:t>
            </a:r>
            <a:r>
              <a:rPr lang="en-US" sz="3600" i="1" dirty="0" smtClean="0">
                <a:hlinkClick r:id="rId2"/>
              </a:rPr>
              <a:t>World Health Organization</a:t>
            </a:r>
            <a:r>
              <a:rPr lang="en-US" sz="3600" dirty="0" smtClean="0"/>
              <a:t>, social determinants of health are “the conditions in which people are born, grow, live, work and age, including the health system. These circumstances are shaped by the distribution of money, power and resources at global, national and local levels, which are themselves influenced by policy choices.”  Similar factors are readily applicable in determining the life chances or opportunities of people from various marginalized groups including while not limited to </a:t>
            </a:r>
            <a:r>
              <a:rPr lang="en-US" sz="3600" dirty="0" err="1" smtClean="0"/>
              <a:t>racialized</a:t>
            </a:r>
            <a:r>
              <a:rPr lang="en-US" sz="3600" dirty="0" smtClean="0"/>
              <a:t> communities members.</a:t>
            </a:r>
            <a:endParaRPr lang="en-CA" sz="3600" dirty="0" smtClean="0"/>
          </a:p>
          <a:p>
            <a:pPr marL="0" indent="0" eaLnBrk="1" fontAlgn="auto" hangingPunct="1">
              <a:spcAft>
                <a:spcPts val="0"/>
              </a:spcAft>
              <a:buFont typeface="Arial" pitchFamily="34" charset="0"/>
              <a:buNone/>
              <a:defRPr/>
            </a:pPr>
            <a:r>
              <a:rPr lang="en-US" sz="3600" dirty="0" smtClean="0"/>
              <a:t> </a:t>
            </a:r>
            <a:endParaRPr lang="en-CA" sz="3600" dirty="0" smtClean="0"/>
          </a:p>
          <a:p>
            <a:pPr eaLnBrk="1" fontAlgn="auto" hangingPunct="1">
              <a:spcAft>
                <a:spcPts val="0"/>
              </a:spcAft>
              <a:buFont typeface="Arial" pitchFamily="34" charset="0"/>
              <a:buChar char="•"/>
              <a:defRPr/>
            </a:pPr>
            <a:r>
              <a:rPr lang="en-US" sz="3600" dirty="0" smtClean="0">
                <a:solidFill>
                  <a:srgbClr val="C00000"/>
                </a:solidFill>
              </a:rPr>
              <a:t>using Census data as compiled by Statistics Canada, the National Council of Welfare, Campaign 2000, Canadian Centre for Policy Alternatives, G.E.  </a:t>
            </a:r>
            <a:r>
              <a:rPr lang="en-US" sz="3600" dirty="0" err="1" smtClean="0">
                <a:solidFill>
                  <a:srgbClr val="C00000"/>
                </a:solidFill>
              </a:rPr>
              <a:t>Galabuzi</a:t>
            </a:r>
            <a:r>
              <a:rPr lang="en-US" sz="3600" dirty="0" smtClean="0">
                <a:solidFill>
                  <a:srgbClr val="C00000"/>
                </a:solidFill>
              </a:rPr>
              <a:t> and others have identified five socio-demographic groups as being disproportionately at risk of experiencing persistent low income - </a:t>
            </a:r>
            <a:endParaRPr lang="en-CA" sz="3600" dirty="0" smtClean="0">
              <a:solidFill>
                <a:srgbClr val="C00000"/>
              </a:solidFill>
            </a:endParaRPr>
          </a:p>
          <a:p>
            <a:pPr lvl="1" eaLnBrk="1" fontAlgn="auto" hangingPunct="1">
              <a:spcAft>
                <a:spcPts val="0"/>
              </a:spcAft>
              <a:buFont typeface="Arial" pitchFamily="34" charset="0"/>
              <a:buChar char="–"/>
              <a:defRPr/>
            </a:pPr>
            <a:r>
              <a:rPr lang="en-US" sz="3300" dirty="0" smtClean="0"/>
              <a:t>lone parents ( largely single mothers ) with at least one child under age 18 </a:t>
            </a:r>
            <a:endParaRPr lang="en-CA" sz="3300" dirty="0" smtClean="0"/>
          </a:p>
          <a:p>
            <a:pPr lvl="1" eaLnBrk="1" fontAlgn="auto" hangingPunct="1">
              <a:spcAft>
                <a:spcPts val="0"/>
              </a:spcAft>
              <a:buFont typeface="Arial" pitchFamily="34" charset="0"/>
              <a:buChar char="–"/>
              <a:defRPr/>
            </a:pPr>
            <a:r>
              <a:rPr lang="en-US" sz="3300" dirty="0" smtClean="0"/>
              <a:t>persons with work-limiting physical or mental disabilities</a:t>
            </a:r>
            <a:endParaRPr lang="en-CA" sz="3300" dirty="0" smtClean="0"/>
          </a:p>
          <a:p>
            <a:pPr lvl="1" eaLnBrk="1" fontAlgn="auto" hangingPunct="1">
              <a:spcAft>
                <a:spcPts val="0"/>
              </a:spcAft>
              <a:buFont typeface="Arial" pitchFamily="34" charset="0"/>
              <a:buChar char="–"/>
              <a:defRPr/>
            </a:pPr>
            <a:r>
              <a:rPr lang="en-US" sz="3300" b="1" dirty="0" smtClean="0">
                <a:solidFill>
                  <a:srgbClr val="C00000"/>
                </a:solidFill>
              </a:rPr>
              <a:t>First Peoples ( Indigenous/Aboriginal – First Nations, Inuit, Metis ) </a:t>
            </a:r>
            <a:endParaRPr lang="en-CA" sz="3300" b="1" dirty="0" smtClean="0">
              <a:solidFill>
                <a:srgbClr val="C00000"/>
              </a:solidFill>
            </a:endParaRPr>
          </a:p>
          <a:p>
            <a:pPr lvl="1" eaLnBrk="1" fontAlgn="auto" hangingPunct="1">
              <a:spcAft>
                <a:spcPts val="0"/>
              </a:spcAft>
              <a:buFont typeface="Arial" pitchFamily="34" charset="0"/>
              <a:buChar char="–"/>
              <a:defRPr/>
            </a:pPr>
            <a:r>
              <a:rPr lang="en-US" sz="3300" b="1" dirty="0">
                <a:solidFill>
                  <a:srgbClr val="C00000"/>
                </a:solidFill>
              </a:rPr>
              <a:t>p</a:t>
            </a:r>
            <a:r>
              <a:rPr lang="en-US" sz="3300" b="1" dirty="0" smtClean="0">
                <a:solidFill>
                  <a:srgbClr val="C00000"/>
                </a:solidFill>
              </a:rPr>
              <a:t>eoples of </a:t>
            </a:r>
            <a:r>
              <a:rPr lang="en-US" sz="3300" b="1" dirty="0" err="1" smtClean="0">
                <a:solidFill>
                  <a:srgbClr val="C00000"/>
                </a:solidFill>
              </a:rPr>
              <a:t>colour</a:t>
            </a:r>
            <a:endParaRPr lang="en-CA" sz="3300" b="1" dirty="0" smtClean="0">
              <a:solidFill>
                <a:srgbClr val="C00000"/>
              </a:solidFill>
            </a:endParaRPr>
          </a:p>
          <a:p>
            <a:pPr lvl="1" eaLnBrk="1" fontAlgn="auto" hangingPunct="1">
              <a:spcAft>
                <a:spcPts val="0"/>
              </a:spcAft>
              <a:buFont typeface="Arial" pitchFamily="34" charset="0"/>
              <a:buChar char="–"/>
              <a:defRPr/>
            </a:pPr>
            <a:r>
              <a:rPr lang="en-US" sz="3300" b="1" dirty="0"/>
              <a:t>n</a:t>
            </a:r>
            <a:r>
              <a:rPr lang="en-US" sz="3300" b="1" dirty="0" smtClean="0"/>
              <a:t>ewly arrived immigrants to Canada </a:t>
            </a:r>
            <a:r>
              <a:rPr lang="en-US" sz="3300" dirty="0" smtClean="0"/>
              <a:t>( in Canada five years or less – of which almost 85% come from </a:t>
            </a:r>
            <a:r>
              <a:rPr lang="en-US" sz="3300" dirty="0" err="1" smtClean="0"/>
              <a:t>racialized</a:t>
            </a:r>
            <a:r>
              <a:rPr lang="en-US" sz="3300" dirty="0" smtClean="0"/>
              <a:t> groups )</a:t>
            </a:r>
            <a:endParaRPr lang="en-CA" sz="3300" dirty="0" smtClean="0"/>
          </a:p>
          <a:p>
            <a:pPr eaLnBrk="1" fontAlgn="auto" hangingPunct="1">
              <a:spcAft>
                <a:spcPts val="0"/>
              </a:spcAft>
              <a:buFont typeface="Arial" pitchFamily="34" charset="0"/>
              <a:buChar char="•"/>
              <a:defRPr/>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487362"/>
          </a:xfrm>
        </p:spPr>
        <p:txBody>
          <a:bodyPr/>
          <a:lstStyle/>
          <a:p>
            <a:pPr eaLnBrk="1" hangingPunct="1"/>
            <a:r>
              <a:rPr lang="en-CA" sz="2800" b="1" smtClean="0">
                <a:solidFill>
                  <a:srgbClr val="C00000"/>
                </a:solidFill>
              </a:rPr>
              <a:t>% Low Income by Ethno-Racial Group – Ontario 2006</a:t>
            </a:r>
            <a:endParaRPr lang="en-CA" sz="2800" smtClean="0"/>
          </a:p>
        </p:txBody>
      </p:sp>
      <p:pic>
        <p:nvPicPr>
          <p:cNvPr id="20482" name="Picture 2"/>
          <p:cNvPicPr>
            <a:picLocks noGrp="1" noChangeAspect="1" noChangeArrowheads="1"/>
          </p:cNvPicPr>
          <p:nvPr>
            <p:ph idx="1"/>
          </p:nvPr>
        </p:nvPicPr>
        <p:blipFill>
          <a:blip r:embed="rId2"/>
          <a:srcRect/>
          <a:stretch>
            <a:fillRect/>
          </a:stretch>
        </p:blipFill>
        <p:spPr>
          <a:xfrm>
            <a:off x="862013" y="838200"/>
            <a:ext cx="7419975" cy="579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944562"/>
          </a:xfrm>
        </p:spPr>
        <p:txBody>
          <a:bodyPr/>
          <a:lstStyle/>
          <a:p>
            <a:pPr eaLnBrk="1" hangingPunct="1"/>
            <a:r>
              <a:rPr lang="en-CA" sz="3200" b="1" smtClean="0">
                <a:solidFill>
                  <a:srgbClr val="C00000"/>
                </a:solidFill>
              </a:rPr>
              <a:t>Racism and the Social Determinants Of Equity</a:t>
            </a:r>
          </a:p>
        </p:txBody>
      </p:sp>
      <p:sp>
        <p:nvSpPr>
          <p:cNvPr id="3" name="Content Placeholder 2"/>
          <p:cNvSpPr>
            <a:spLocks noGrp="1"/>
          </p:cNvSpPr>
          <p:nvPr>
            <p:ph idx="1"/>
          </p:nvPr>
        </p:nvSpPr>
        <p:spPr>
          <a:xfrm>
            <a:off x="457200" y="1295400"/>
            <a:ext cx="8229600" cy="4830763"/>
          </a:xfrm>
        </p:spPr>
        <p:txBody>
          <a:bodyPr rtlCol="0">
            <a:normAutofit fontScale="92500" lnSpcReduction="20000"/>
          </a:bodyPr>
          <a:lstStyle/>
          <a:p>
            <a:pPr eaLnBrk="1" fontAlgn="auto" hangingPunct="1">
              <a:spcAft>
                <a:spcPts val="0"/>
              </a:spcAft>
              <a:buFont typeface="Arial" pitchFamily="34" charset="0"/>
              <a:buChar char="•"/>
              <a:defRPr/>
            </a:pPr>
            <a:r>
              <a:rPr lang="en-US" sz="2000" dirty="0"/>
              <a:t>First Peoples and peoples of </a:t>
            </a:r>
            <a:r>
              <a:rPr lang="en-US" sz="2000" dirty="0" err="1"/>
              <a:t>colour</a:t>
            </a:r>
            <a:r>
              <a:rPr lang="en-US" sz="2000" dirty="0"/>
              <a:t> are more likely to fall below the Low Income Cut-Off </a:t>
            </a:r>
            <a:r>
              <a:rPr lang="en-US" sz="2000" dirty="0" smtClean="0"/>
              <a:t>( LICO ) – or LIM or Market Basket measures</a:t>
            </a:r>
          </a:p>
          <a:p>
            <a:pPr eaLnBrk="1" fontAlgn="auto" hangingPunct="1">
              <a:spcAft>
                <a:spcPts val="0"/>
              </a:spcAft>
              <a:buFont typeface="Arial" pitchFamily="34" charset="0"/>
              <a:buChar char="•"/>
              <a:defRPr/>
            </a:pPr>
            <a:r>
              <a:rPr lang="en-US" sz="2000" dirty="0" smtClean="0">
                <a:solidFill>
                  <a:srgbClr val="C00000"/>
                </a:solidFill>
              </a:rPr>
              <a:t>the United </a:t>
            </a:r>
            <a:r>
              <a:rPr lang="en-US" sz="2000" dirty="0">
                <a:solidFill>
                  <a:srgbClr val="C00000"/>
                </a:solidFill>
              </a:rPr>
              <a:t>Way </a:t>
            </a:r>
            <a:r>
              <a:rPr lang="en-US" sz="2000" dirty="0" smtClean="0">
                <a:solidFill>
                  <a:srgbClr val="C00000"/>
                </a:solidFill>
              </a:rPr>
              <a:t> </a:t>
            </a:r>
            <a:r>
              <a:rPr lang="en-US" sz="2000" dirty="0">
                <a:solidFill>
                  <a:srgbClr val="C00000"/>
                </a:solidFill>
              </a:rPr>
              <a:t>Toronto </a:t>
            </a:r>
            <a:r>
              <a:rPr lang="en-US" sz="2000" dirty="0" smtClean="0">
                <a:solidFill>
                  <a:srgbClr val="C00000"/>
                </a:solidFill>
              </a:rPr>
              <a:t>"</a:t>
            </a:r>
            <a:r>
              <a:rPr lang="en-US" sz="2000" i="1" dirty="0">
                <a:solidFill>
                  <a:srgbClr val="C00000"/>
                </a:solidFill>
                <a:hlinkClick r:id="rId2"/>
              </a:rPr>
              <a:t>Poverty by Postal Code</a:t>
            </a:r>
            <a:r>
              <a:rPr lang="en-US" sz="2000" dirty="0">
                <a:solidFill>
                  <a:srgbClr val="C00000"/>
                </a:solidFill>
              </a:rPr>
              <a:t>" report </a:t>
            </a:r>
            <a:r>
              <a:rPr lang="en-US" sz="2000" dirty="0" smtClean="0">
                <a:solidFill>
                  <a:srgbClr val="C00000"/>
                </a:solidFill>
              </a:rPr>
              <a:t>found that </a:t>
            </a:r>
            <a:r>
              <a:rPr lang="en-US" sz="2000" dirty="0">
                <a:solidFill>
                  <a:srgbClr val="C00000"/>
                </a:solidFill>
              </a:rPr>
              <a:t>between the years 1980 and 2000 the rate of poverty for Toronto area residents </a:t>
            </a:r>
            <a:r>
              <a:rPr lang="en-US" sz="2000" dirty="0" smtClean="0">
                <a:solidFill>
                  <a:srgbClr val="C00000"/>
                </a:solidFill>
              </a:rPr>
              <a:t>of white, European or </a:t>
            </a:r>
            <a:r>
              <a:rPr lang="en-US" sz="2000" dirty="0">
                <a:solidFill>
                  <a:srgbClr val="C00000"/>
                </a:solidFill>
              </a:rPr>
              <a:t>Caucasian </a:t>
            </a:r>
            <a:r>
              <a:rPr lang="en-US" sz="2000" dirty="0" smtClean="0">
                <a:solidFill>
                  <a:srgbClr val="C00000"/>
                </a:solidFill>
              </a:rPr>
              <a:t>background or </a:t>
            </a:r>
            <a:r>
              <a:rPr lang="en-US" sz="2000" dirty="0">
                <a:solidFill>
                  <a:srgbClr val="C00000"/>
                </a:solidFill>
              </a:rPr>
              <a:t>heritage had </a:t>
            </a:r>
            <a:r>
              <a:rPr lang="en-US" sz="2000" b="1" dirty="0">
                <a:solidFill>
                  <a:srgbClr val="C00000"/>
                </a:solidFill>
              </a:rPr>
              <a:t>gone down </a:t>
            </a:r>
            <a:r>
              <a:rPr lang="en-US" sz="2000" dirty="0">
                <a:solidFill>
                  <a:srgbClr val="C00000"/>
                </a:solidFill>
              </a:rPr>
              <a:t>by </a:t>
            </a:r>
            <a:r>
              <a:rPr lang="en-US" sz="2000" b="1" dirty="0">
                <a:solidFill>
                  <a:srgbClr val="C00000"/>
                </a:solidFill>
              </a:rPr>
              <a:t>28%</a:t>
            </a:r>
            <a:r>
              <a:rPr lang="en-US" sz="2000" dirty="0">
                <a:solidFill>
                  <a:srgbClr val="C00000"/>
                </a:solidFill>
              </a:rPr>
              <a:t>, </a:t>
            </a:r>
            <a:r>
              <a:rPr lang="en-US" sz="2000" dirty="0" smtClean="0">
                <a:solidFill>
                  <a:srgbClr val="C00000"/>
                </a:solidFill>
              </a:rPr>
              <a:t>but </a:t>
            </a:r>
            <a:r>
              <a:rPr lang="en-US" sz="2000" dirty="0">
                <a:solidFill>
                  <a:srgbClr val="C00000"/>
                </a:solidFill>
              </a:rPr>
              <a:t>for residents </a:t>
            </a:r>
            <a:r>
              <a:rPr lang="en-US" sz="2000" dirty="0" smtClean="0">
                <a:solidFill>
                  <a:srgbClr val="C00000"/>
                </a:solidFill>
              </a:rPr>
              <a:t>of </a:t>
            </a:r>
            <a:r>
              <a:rPr lang="en-US" sz="2000" dirty="0">
                <a:solidFill>
                  <a:srgbClr val="C00000"/>
                </a:solidFill>
              </a:rPr>
              <a:t>First </a:t>
            </a:r>
            <a:r>
              <a:rPr lang="en-US" sz="2000" dirty="0" smtClean="0">
                <a:solidFill>
                  <a:srgbClr val="C00000"/>
                </a:solidFill>
              </a:rPr>
              <a:t>Peoples </a:t>
            </a:r>
            <a:r>
              <a:rPr lang="en-US" sz="2000" dirty="0">
                <a:solidFill>
                  <a:srgbClr val="C00000"/>
                </a:solidFill>
              </a:rPr>
              <a:t>or other diverse heritages </a:t>
            </a:r>
            <a:r>
              <a:rPr lang="en-US" sz="2000" dirty="0" smtClean="0">
                <a:solidFill>
                  <a:srgbClr val="C00000"/>
                </a:solidFill>
              </a:rPr>
              <a:t>(peoples </a:t>
            </a:r>
            <a:r>
              <a:rPr lang="en-US" sz="2000" dirty="0">
                <a:solidFill>
                  <a:srgbClr val="C00000"/>
                </a:solidFill>
              </a:rPr>
              <a:t>of </a:t>
            </a:r>
            <a:r>
              <a:rPr lang="en-US" sz="2000" dirty="0" err="1" smtClean="0">
                <a:solidFill>
                  <a:srgbClr val="C00000"/>
                </a:solidFill>
              </a:rPr>
              <a:t>colour</a:t>
            </a:r>
            <a:r>
              <a:rPr lang="en-US" sz="2000" dirty="0" smtClean="0">
                <a:solidFill>
                  <a:srgbClr val="C00000"/>
                </a:solidFill>
              </a:rPr>
              <a:t>) </a:t>
            </a:r>
            <a:r>
              <a:rPr lang="en-US" sz="2000" dirty="0">
                <a:solidFill>
                  <a:srgbClr val="C00000"/>
                </a:solidFill>
              </a:rPr>
              <a:t>the poverty rate had </a:t>
            </a:r>
            <a:r>
              <a:rPr lang="en-US" sz="2000" b="1" dirty="0">
                <a:solidFill>
                  <a:srgbClr val="C00000"/>
                </a:solidFill>
              </a:rPr>
              <a:t>gone up </a:t>
            </a:r>
            <a:r>
              <a:rPr lang="en-US" sz="2000" dirty="0">
                <a:solidFill>
                  <a:srgbClr val="C00000"/>
                </a:solidFill>
              </a:rPr>
              <a:t>by – </a:t>
            </a:r>
            <a:r>
              <a:rPr lang="en-US" sz="2000" b="1" dirty="0">
                <a:solidFill>
                  <a:srgbClr val="C00000"/>
                </a:solidFill>
              </a:rPr>
              <a:t>361</a:t>
            </a:r>
            <a:r>
              <a:rPr lang="en-US" sz="2000" b="1" dirty="0" smtClean="0">
                <a:solidFill>
                  <a:srgbClr val="C00000"/>
                </a:solidFill>
              </a:rPr>
              <a:t>%</a:t>
            </a:r>
            <a:endParaRPr lang="en-US" sz="2000" b="1" dirty="0">
              <a:solidFill>
                <a:srgbClr val="C00000"/>
              </a:solidFill>
            </a:endParaRPr>
          </a:p>
          <a:p>
            <a:pPr eaLnBrk="1" fontAlgn="auto" hangingPunct="1">
              <a:spcAft>
                <a:spcPts val="0"/>
              </a:spcAft>
              <a:buFont typeface="Arial" pitchFamily="34" charset="0"/>
              <a:buChar char="•"/>
              <a:defRPr/>
            </a:pPr>
            <a:r>
              <a:rPr lang="en-US" sz="2000" dirty="0" smtClean="0"/>
              <a:t>individual </a:t>
            </a:r>
            <a:r>
              <a:rPr lang="en-US" sz="2000" dirty="0"/>
              <a:t>and systemic racism plays a large role in creating such </a:t>
            </a:r>
            <a:r>
              <a:rPr lang="en-US" sz="2000" dirty="0" smtClean="0"/>
              <a:t>problems</a:t>
            </a:r>
          </a:p>
          <a:p>
            <a:pPr eaLnBrk="1" fontAlgn="auto" hangingPunct="1">
              <a:spcAft>
                <a:spcPts val="0"/>
              </a:spcAft>
              <a:buFont typeface="Arial" pitchFamily="34" charset="0"/>
              <a:buChar char="•"/>
              <a:defRPr/>
            </a:pPr>
            <a:r>
              <a:rPr lang="en-US" sz="2000" dirty="0">
                <a:solidFill>
                  <a:srgbClr val="C00000"/>
                </a:solidFill>
              </a:rPr>
              <a:t>s</a:t>
            </a:r>
            <a:r>
              <a:rPr lang="en-US" sz="2000" dirty="0" smtClean="0">
                <a:solidFill>
                  <a:srgbClr val="C00000"/>
                </a:solidFill>
              </a:rPr>
              <a:t>uch </a:t>
            </a:r>
            <a:r>
              <a:rPr lang="en-US" sz="2000" dirty="0">
                <a:solidFill>
                  <a:srgbClr val="C00000"/>
                </a:solidFill>
              </a:rPr>
              <a:t>prejudice and discrimination mean that First Peoples and peoples of </a:t>
            </a:r>
            <a:r>
              <a:rPr lang="en-US" sz="2000" dirty="0" err="1">
                <a:solidFill>
                  <a:srgbClr val="C00000"/>
                </a:solidFill>
              </a:rPr>
              <a:t>colour</a:t>
            </a:r>
            <a:r>
              <a:rPr lang="en-US" sz="2000" dirty="0">
                <a:solidFill>
                  <a:srgbClr val="C00000"/>
                </a:solidFill>
              </a:rPr>
              <a:t> are less likely to get jobs when equally qualified </a:t>
            </a:r>
            <a:r>
              <a:rPr lang="en-US" sz="2000" dirty="0" smtClean="0">
                <a:solidFill>
                  <a:srgbClr val="C00000"/>
                </a:solidFill>
              </a:rPr>
              <a:t>( </a:t>
            </a:r>
            <a:r>
              <a:rPr lang="en-US" sz="2000" dirty="0" err="1" smtClean="0">
                <a:solidFill>
                  <a:srgbClr val="C00000"/>
                </a:solidFill>
              </a:rPr>
              <a:t>Oreopoulos</a:t>
            </a:r>
            <a:r>
              <a:rPr lang="en-US" sz="2000" dirty="0">
                <a:solidFill>
                  <a:srgbClr val="C00000"/>
                </a:solidFill>
              </a:rPr>
              <a:t>, </a:t>
            </a:r>
            <a:r>
              <a:rPr lang="en-US" sz="2000" i="1" dirty="0">
                <a:solidFill>
                  <a:srgbClr val="C00000"/>
                </a:solidFill>
                <a:hlinkClick r:id="rId3"/>
              </a:rPr>
              <a:t>May </a:t>
            </a:r>
            <a:r>
              <a:rPr lang="en-US" sz="2000" i="1" dirty="0" smtClean="0">
                <a:solidFill>
                  <a:srgbClr val="C00000"/>
                </a:solidFill>
                <a:hlinkClick r:id="rId3"/>
              </a:rPr>
              <a:t>2009</a:t>
            </a:r>
            <a:r>
              <a:rPr lang="en-US" sz="2000" dirty="0" smtClean="0">
                <a:solidFill>
                  <a:srgbClr val="C00000"/>
                </a:solidFill>
              </a:rPr>
              <a:t> ) </a:t>
            </a:r>
            <a:r>
              <a:rPr lang="en-US" sz="2000" dirty="0">
                <a:solidFill>
                  <a:srgbClr val="C00000"/>
                </a:solidFill>
              </a:rPr>
              <a:t>and are likely to make less income than their white peers </a:t>
            </a:r>
            <a:r>
              <a:rPr lang="en-US" sz="2000" dirty="0" smtClean="0">
                <a:solidFill>
                  <a:srgbClr val="C00000"/>
                </a:solidFill>
              </a:rPr>
              <a:t>( </a:t>
            </a:r>
            <a:r>
              <a:rPr lang="en-US" sz="2000" i="1" dirty="0" smtClean="0">
                <a:solidFill>
                  <a:srgbClr val="C00000"/>
                </a:solidFill>
                <a:hlinkClick r:id="rId4"/>
              </a:rPr>
              <a:t>Canada’s </a:t>
            </a:r>
            <a:r>
              <a:rPr lang="en-US" sz="2000" i="1" dirty="0" err="1">
                <a:solidFill>
                  <a:srgbClr val="C00000"/>
                </a:solidFill>
                <a:hlinkClick r:id="rId4"/>
              </a:rPr>
              <a:t>Colour</a:t>
            </a:r>
            <a:r>
              <a:rPr lang="en-US" sz="2000" i="1" dirty="0">
                <a:solidFill>
                  <a:srgbClr val="C00000"/>
                </a:solidFill>
                <a:hlinkClick r:id="rId4"/>
              </a:rPr>
              <a:t> Coded </a:t>
            </a:r>
            <a:r>
              <a:rPr lang="en-US" sz="2000" i="1" dirty="0" err="1">
                <a:solidFill>
                  <a:srgbClr val="C00000"/>
                </a:solidFill>
                <a:hlinkClick r:id="rId4"/>
              </a:rPr>
              <a:t>Labour</a:t>
            </a:r>
            <a:r>
              <a:rPr lang="en-US" sz="2000" i="1" dirty="0">
                <a:solidFill>
                  <a:srgbClr val="C00000"/>
                </a:solidFill>
                <a:hlinkClick r:id="rId4"/>
              </a:rPr>
              <a:t> Market, </a:t>
            </a:r>
            <a:r>
              <a:rPr lang="en-US" sz="2000" i="1" dirty="0" smtClean="0">
                <a:solidFill>
                  <a:srgbClr val="C00000"/>
                </a:solidFill>
                <a:hlinkClick r:id="rId4"/>
              </a:rPr>
              <a:t>2011 </a:t>
            </a:r>
            <a:r>
              <a:rPr lang="en-US" sz="2000" dirty="0" smtClean="0">
                <a:solidFill>
                  <a:srgbClr val="C00000"/>
                </a:solidFill>
              </a:rPr>
              <a:t>)</a:t>
            </a:r>
          </a:p>
          <a:p>
            <a:pPr eaLnBrk="1" fontAlgn="auto" hangingPunct="1">
              <a:spcAft>
                <a:spcPts val="0"/>
              </a:spcAft>
              <a:buFont typeface="Arial" pitchFamily="34" charset="0"/>
              <a:buChar char="•"/>
              <a:defRPr/>
            </a:pPr>
            <a:r>
              <a:rPr lang="en-US" sz="2000" dirty="0" smtClean="0"/>
              <a:t>they </a:t>
            </a:r>
            <a:r>
              <a:rPr lang="en-US" sz="2000" dirty="0"/>
              <a:t>are more likely to live and work in poor conditions, to have less access to healthcare and related supports, and to be victims of police violence </a:t>
            </a:r>
            <a:r>
              <a:rPr lang="en-US" sz="2000" dirty="0" smtClean="0"/>
              <a:t>( </a:t>
            </a:r>
            <a:r>
              <a:rPr lang="en-US" sz="2000" dirty="0" err="1" smtClean="0"/>
              <a:t>Colour</a:t>
            </a:r>
            <a:r>
              <a:rPr lang="en-US" sz="2000" dirty="0" smtClean="0"/>
              <a:t> </a:t>
            </a:r>
            <a:r>
              <a:rPr lang="en-US" sz="2000" dirty="0"/>
              <a:t>of Poverty Campaign - </a:t>
            </a:r>
            <a:r>
              <a:rPr lang="en-US" sz="2000" i="1" dirty="0">
                <a:hlinkClick r:id="rId5"/>
              </a:rPr>
              <a:t>Fact Sheet # 7, 2007 </a:t>
            </a:r>
            <a:r>
              <a:rPr lang="en-US" sz="2000" dirty="0"/>
              <a:t>and </a:t>
            </a:r>
            <a:r>
              <a:rPr lang="en-US" sz="2000" i="1" dirty="0">
                <a:solidFill>
                  <a:srgbClr val="C00000"/>
                </a:solidFill>
                <a:hlinkClick r:id="rId6"/>
              </a:rPr>
              <a:t>Working Rough Living </a:t>
            </a:r>
            <a:r>
              <a:rPr lang="en-US" sz="2000" i="1" dirty="0" smtClean="0">
                <a:solidFill>
                  <a:srgbClr val="C00000"/>
                </a:solidFill>
                <a:hlinkClick r:id="rId6"/>
              </a:rPr>
              <a:t>Poor </a:t>
            </a:r>
            <a:r>
              <a:rPr lang="en-US" sz="2000" dirty="0" smtClean="0"/>
              <a:t>– Access Alliance Multicultural Health &amp; Community Services - June 2011 )</a:t>
            </a:r>
          </a:p>
          <a:p>
            <a:pPr eaLnBrk="1" fontAlgn="auto" hangingPunct="1">
              <a:spcAft>
                <a:spcPts val="0"/>
              </a:spcAft>
              <a:buFont typeface="Arial" pitchFamily="34" charset="0"/>
              <a:buChar char="•"/>
              <a:defRPr/>
            </a:pPr>
            <a:r>
              <a:rPr lang="en-CA" sz="2000" i="1" dirty="0" smtClean="0">
                <a:solidFill>
                  <a:srgbClr val="C00000"/>
                </a:solidFill>
                <a:hlinkClick r:id="rId7"/>
              </a:rPr>
              <a:t>Colour </a:t>
            </a:r>
            <a:r>
              <a:rPr lang="en-CA" sz="2000" i="1" dirty="0">
                <a:solidFill>
                  <a:srgbClr val="C00000"/>
                </a:solidFill>
                <a:hlinkClick r:id="rId7"/>
              </a:rPr>
              <a:t>Coded Health </a:t>
            </a:r>
            <a:r>
              <a:rPr lang="en-CA" sz="2000" i="1" dirty="0" smtClean="0">
                <a:solidFill>
                  <a:srgbClr val="C00000"/>
                </a:solidFill>
                <a:hlinkClick r:id="rId7"/>
              </a:rPr>
              <a:t>Care - The </a:t>
            </a:r>
            <a:r>
              <a:rPr lang="en-CA" sz="2000" i="1" dirty="0">
                <a:solidFill>
                  <a:srgbClr val="C00000"/>
                </a:solidFill>
                <a:hlinkClick r:id="rId7"/>
              </a:rPr>
              <a:t>Impact of Race and Racism on Canadians’ </a:t>
            </a:r>
            <a:r>
              <a:rPr lang="en-CA" sz="2000" i="1" dirty="0" smtClean="0">
                <a:solidFill>
                  <a:srgbClr val="C00000"/>
                </a:solidFill>
                <a:hlinkClick r:id="rId7"/>
              </a:rPr>
              <a:t>Health </a:t>
            </a:r>
            <a:r>
              <a:rPr lang="en-CA" sz="2000" dirty="0" smtClean="0">
                <a:solidFill>
                  <a:srgbClr val="C00000"/>
                </a:solidFill>
              </a:rPr>
              <a:t>( Wellesley Institute – January 2012 ) – documents the reality of </a:t>
            </a:r>
            <a:r>
              <a:rPr lang="en-CA" sz="2000" dirty="0" err="1" smtClean="0">
                <a:solidFill>
                  <a:srgbClr val="C00000"/>
                </a:solidFill>
              </a:rPr>
              <a:t>racialized</a:t>
            </a:r>
            <a:r>
              <a:rPr lang="en-CA" sz="2000" dirty="0" smtClean="0">
                <a:solidFill>
                  <a:srgbClr val="C00000"/>
                </a:solidFill>
              </a:rPr>
              <a:t> health inequities and disparities</a:t>
            </a:r>
            <a:endParaRPr lang="en-CA" sz="2000" i="1"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3866</Words>
  <Application>Microsoft Office PowerPoint</Application>
  <PresentationFormat>On-screen Show (4:3)</PresentationFormat>
  <Paragraphs>179</Paragraphs>
  <Slides>30</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30</vt:i4>
      </vt:variant>
    </vt:vector>
  </HeadingPairs>
  <TitlesOfParts>
    <vt:vector size="33" baseType="lpstr">
      <vt:lpstr>Arial</vt:lpstr>
      <vt:lpstr>Calibri</vt:lpstr>
      <vt:lpstr>Office Theme</vt:lpstr>
      <vt:lpstr>Racial Equity, Human Dignity and Social Justice Advocacy</vt:lpstr>
      <vt:lpstr>Racialized group members = First Peoples, Indigenous or Aboriginal ( First Nations, Inuit and Metis ), as well as “peoples” or “communities”-of-colour – whether Canadian born or newcomer</vt:lpstr>
      <vt:lpstr>First Peoples + peoples of colour</vt:lpstr>
      <vt:lpstr>Racialized inequity and disparity</vt:lpstr>
      <vt:lpstr>Understanding the link between “race” and disproportionate disadvantage</vt:lpstr>
      <vt:lpstr>% Experiencing Discrimination - General Social Survey, 2004 Canada</vt:lpstr>
      <vt:lpstr>Social Determinants of Equity</vt:lpstr>
      <vt:lpstr>% Low Income by Ethno-Racial Group – Ontario 2006</vt:lpstr>
      <vt:lpstr>Racism and the Social Determinants Of Equity</vt:lpstr>
      <vt:lpstr>Greater Trouble in Greater Toronto – Child poverty in the GTA (Children’s Aid Society of Toronto - 2008)</vt:lpstr>
      <vt:lpstr>Racialization of poverty not a “Toronto phenomenon”</vt:lpstr>
      <vt:lpstr>Precariousness and Racialized Disadvantage </vt:lpstr>
      <vt:lpstr>Ontario government commissioned “The Review of the Roots of Youth Violence” ( Curling and McMurtry, 2008 )</vt:lpstr>
      <vt:lpstr>To address growing colour-coded wealth, income and opportunity gaps we require targeted strategies</vt:lpstr>
      <vt:lpstr>Colour of Poverty – Colour of Change Principles for Racial Equity, Human Dignity, Social Justice</vt:lpstr>
      <vt:lpstr>Colour of Poverty – Colour of Change Principles for Racial Equity, Human Dignity, Social Justice</vt:lpstr>
      <vt:lpstr>Naming colour-coded or racialized disadvantage</vt:lpstr>
      <vt:lpstr>Targeted Policy Priorities – to address the structural and systemic nature of racialized disadvantage</vt:lpstr>
      <vt:lpstr>SUPPORTING First Nations Families</vt:lpstr>
      <vt:lpstr>EXERCISING and Implementing Our Rights</vt:lpstr>
      <vt:lpstr>ADVANCING Economic and Environmental Interests</vt:lpstr>
      <vt:lpstr>SUPPORTING First Nation Governments and Nation Building</vt:lpstr>
      <vt:lpstr>ADVOCATING for Change Within Our Communities and Organizations</vt:lpstr>
      <vt:lpstr>Targeted Policy Priorities – to address the structural and systemic nature of racialized disadvantage</vt:lpstr>
      <vt:lpstr>Example # 2 ( cont’d ) – peoples of colour -  Colour of Poverty – Colour of Change</vt:lpstr>
      <vt:lpstr>Example # 2 ( cont’d ) – peoples of colour -  Colour of Poverty – Colour of Change</vt:lpstr>
      <vt:lpstr>Example # 2 ( cont’d ) – peoples of colour -  Colour of Poverty – Colour of Change</vt:lpstr>
      <vt:lpstr>Example # 2 ( cont’d ) – peoples of colour -  Colour of Poverty – Colour of Change</vt:lpstr>
      <vt:lpstr>Example # 2 ( cont’d ) – peoples of colour -  Colour of Poverty – Colour of Change</vt:lpstr>
      <vt:lpstr>Example # 2 ( cont’d ) – peoples of colour -  Colour of Poverty – Colour of Change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 – Multiculturalism, Racial Equity and Anti-Racist Education</dc:title>
  <dc:creator>mcsa</dc:creator>
  <cp:lastModifiedBy>HP Authorized Customer</cp:lastModifiedBy>
  <cp:revision>53</cp:revision>
  <dcterms:created xsi:type="dcterms:W3CDTF">2012-02-08T03:13:07Z</dcterms:created>
  <dcterms:modified xsi:type="dcterms:W3CDTF">2013-09-26T02:06:11Z</dcterms:modified>
</cp:coreProperties>
</file>